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5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7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8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9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10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11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12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notesSlides/notesSlide13.xml" ContentType="application/vnd.openxmlformats-officedocument.presentationml.notesSlide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notesSlides/notesSlide14.xml" ContentType="application/vnd.openxmlformats-officedocument.presentationml.notesSlide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notesSlides/notesSlide15.xml" ContentType="application/vnd.openxmlformats-officedocument.presentationml.notesSlide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notesSlides/notesSlide16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notesSlides/notesSlide17.xml" ContentType="application/vnd.openxmlformats-officedocument.presentationml.notesSlide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notesSlides/notesSlide18.xml" ContentType="application/vnd.openxmlformats-officedocument.presentationml.notesSlide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notesSlides/notesSlide19.xml" ContentType="application/vnd.openxmlformats-officedocument.presentationml.notesSlide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notesSlides/notesSlide20.xml" ContentType="application/vnd.openxmlformats-officedocument.presentationml.notesSlide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notesSlides/notesSlide21.xml" ContentType="application/vnd.openxmlformats-officedocument.presentationml.notesSlide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notesSlides/notesSlide22.xml" ContentType="application/vnd.openxmlformats-officedocument.presentationml.notesSlide+xml"/>
  <Override PartName="/ppt/tags/tag4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84"/>
  </p:notesMasterIdLst>
  <p:sldIdLst>
    <p:sldId id="409" r:id="rId3"/>
    <p:sldId id="411" r:id="rId4"/>
    <p:sldId id="412" r:id="rId5"/>
    <p:sldId id="441" r:id="rId6"/>
    <p:sldId id="479" r:id="rId7"/>
    <p:sldId id="455" r:id="rId8"/>
    <p:sldId id="718" r:id="rId9"/>
    <p:sldId id="456" r:id="rId10"/>
    <p:sldId id="466" r:id="rId11"/>
    <p:sldId id="722" r:id="rId12"/>
    <p:sldId id="724" r:id="rId13"/>
    <p:sldId id="723" r:id="rId14"/>
    <p:sldId id="794" r:id="rId15"/>
    <p:sldId id="480" r:id="rId16"/>
    <p:sldId id="481" r:id="rId17"/>
    <p:sldId id="719" r:id="rId18"/>
    <p:sldId id="612" r:id="rId19"/>
    <p:sldId id="416" r:id="rId20"/>
    <p:sldId id="425" r:id="rId21"/>
    <p:sldId id="610" r:id="rId22"/>
    <p:sldId id="611" r:id="rId23"/>
    <p:sldId id="645" r:id="rId24"/>
    <p:sldId id="608" r:id="rId25"/>
    <p:sldId id="607" r:id="rId26"/>
    <p:sldId id="628" r:id="rId27"/>
    <p:sldId id="614" r:id="rId28"/>
    <p:sldId id="615" r:id="rId29"/>
    <p:sldId id="613" r:id="rId30"/>
    <p:sldId id="627" r:id="rId31"/>
    <p:sldId id="636" r:id="rId32"/>
    <p:sldId id="637" r:id="rId33"/>
    <p:sldId id="638" r:id="rId34"/>
    <p:sldId id="641" r:id="rId35"/>
    <p:sldId id="640" r:id="rId36"/>
    <p:sldId id="644" r:id="rId37"/>
    <p:sldId id="662" r:id="rId38"/>
    <p:sldId id="663" r:id="rId39"/>
    <p:sldId id="664" r:id="rId40"/>
    <p:sldId id="665" r:id="rId41"/>
    <p:sldId id="666" r:id="rId42"/>
    <p:sldId id="667" r:id="rId43"/>
    <p:sldId id="668" r:id="rId44"/>
    <p:sldId id="720" r:id="rId45"/>
    <p:sldId id="669" r:id="rId46"/>
    <p:sldId id="670" r:id="rId47"/>
    <p:sldId id="671" r:id="rId48"/>
    <p:sldId id="672" r:id="rId49"/>
    <p:sldId id="673" r:id="rId50"/>
    <p:sldId id="674" r:id="rId51"/>
    <p:sldId id="675" r:id="rId52"/>
    <p:sldId id="676" r:id="rId53"/>
    <p:sldId id="677" r:id="rId54"/>
    <p:sldId id="678" r:id="rId55"/>
    <p:sldId id="679" r:id="rId56"/>
    <p:sldId id="680" r:id="rId57"/>
    <p:sldId id="681" r:id="rId58"/>
    <p:sldId id="682" r:id="rId59"/>
    <p:sldId id="683" r:id="rId60"/>
    <p:sldId id="684" r:id="rId61"/>
    <p:sldId id="685" r:id="rId62"/>
    <p:sldId id="686" r:id="rId63"/>
    <p:sldId id="687" r:id="rId64"/>
    <p:sldId id="688" r:id="rId65"/>
    <p:sldId id="689" r:id="rId66"/>
    <p:sldId id="721" r:id="rId67"/>
    <p:sldId id="693" r:id="rId68"/>
    <p:sldId id="694" r:id="rId69"/>
    <p:sldId id="695" r:id="rId70"/>
    <p:sldId id="696" r:id="rId71"/>
    <p:sldId id="697" r:id="rId72"/>
    <p:sldId id="698" r:id="rId73"/>
    <p:sldId id="699" r:id="rId74"/>
    <p:sldId id="707" r:id="rId75"/>
    <p:sldId id="700" r:id="rId76"/>
    <p:sldId id="701" r:id="rId77"/>
    <p:sldId id="702" r:id="rId78"/>
    <p:sldId id="703" r:id="rId79"/>
    <p:sldId id="704" r:id="rId80"/>
    <p:sldId id="705" r:id="rId81"/>
    <p:sldId id="706" r:id="rId82"/>
    <p:sldId id="467" r:id="rId83"/>
  </p:sldIdLst>
  <p:sldSz cx="12192000" cy="6858000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A2793-C370-47D5-A27F-07B77ECB4559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2D253-9B58-4D92-9258-5A24CF2743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85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7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97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86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2D253-9B58-4D92-9258-5A24CF27432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7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413510" cy="1115060"/>
            <a:chOff x="0" y="0"/>
            <a:chExt cx="6293" cy="4962"/>
          </a:xfrm>
        </p:grpSpPr>
        <p:sp>
          <p:nvSpPr>
            <p:cNvPr id="11" name="直角三角形 10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0" y="0"/>
            <a:ext cx="3996055" cy="3150870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 flipV="1">
            <a:off x="9141583" y="5013674"/>
            <a:ext cx="3050417" cy="1855756"/>
            <a:chOff x="0" y="0"/>
            <a:chExt cx="7208" cy="4385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28" y="272"/>
              <a:ext cx="3385" cy="4841"/>
            </a:xfrm>
            <a:prstGeom prst="rtTriangle">
              <a:avLst/>
            </a:prstGeom>
            <a:pattFill prst="ltVert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 userDrawn="1"/>
          </p:nvSpPr>
          <p:spPr>
            <a:xfrm rot="5400000">
              <a:off x="2894" y="-763"/>
              <a:ext cx="3550" cy="5077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5400000" flipH="1">
            <a:off x="709930" y="2867660"/>
            <a:ext cx="3292475" cy="4711700"/>
          </a:xfrm>
          <a:prstGeom prst="rtTriangl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0"/>
            <a:ext cx="5837555" cy="4603115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直角三角形 27"/>
          <p:cNvSpPr/>
          <p:nvPr userDrawn="1"/>
        </p:nvSpPr>
        <p:spPr>
          <a:xfrm rot="5400000" flipH="1">
            <a:off x="537845" y="3841750"/>
            <a:ext cx="2490470" cy="3564890"/>
          </a:xfrm>
          <a:prstGeom prst="rtTriangl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0" y="0"/>
            <a:ext cx="3996055" cy="3150870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 flipV="1">
            <a:off x="9141583" y="5013674"/>
            <a:ext cx="3050417" cy="1855756"/>
            <a:chOff x="0" y="0"/>
            <a:chExt cx="7208" cy="4385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28" y="272"/>
              <a:ext cx="3385" cy="4841"/>
            </a:xfrm>
            <a:prstGeom prst="rtTriangle">
              <a:avLst/>
            </a:prstGeom>
            <a:pattFill prst="ltVert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 userDrawn="1"/>
          </p:nvSpPr>
          <p:spPr>
            <a:xfrm rot="5400000">
              <a:off x="2894" y="-763"/>
              <a:ext cx="3550" cy="5077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5400000" flipH="1">
            <a:off x="709930" y="2867660"/>
            <a:ext cx="3292475" cy="4711700"/>
          </a:xfrm>
          <a:prstGeom prst="rtTriangl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0"/>
            <a:ext cx="5837555" cy="4603115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直角三角形 27"/>
          <p:cNvSpPr/>
          <p:nvPr userDrawn="1"/>
        </p:nvSpPr>
        <p:spPr>
          <a:xfrm rot="5400000" flipH="1">
            <a:off x="537845" y="3841750"/>
            <a:ext cx="2490470" cy="3564890"/>
          </a:xfrm>
          <a:prstGeom prst="rtTriangl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413510" cy="1115060"/>
            <a:chOff x="0" y="0"/>
            <a:chExt cx="6293" cy="4962"/>
          </a:xfrm>
        </p:grpSpPr>
        <p:sp>
          <p:nvSpPr>
            <p:cNvPr id="11" name="直角三角形 10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985A-88B9-4D81-BC85-6D6EE48AA7E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CCB2C-1836-4833-8410-71239915F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85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87.xml"/><Relationship Id="rId10" Type="http://schemas.openxmlformats.org/officeDocument/2006/relationships/image" Target="../media/image14.png"/><Relationship Id="rId4" Type="http://schemas.openxmlformats.org/officeDocument/2006/relationships/tags" Target="../tags/tag86.xml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17.png"/><Relationship Id="rId5" Type="http://schemas.openxmlformats.org/officeDocument/2006/relationships/tags" Target="../tags/tag101.xml"/><Relationship Id="rId10" Type="http://schemas.openxmlformats.org/officeDocument/2006/relationships/slideLayout" Target="../slideLayouts/slideLayout28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18.png"/><Relationship Id="rId5" Type="http://schemas.openxmlformats.org/officeDocument/2006/relationships/tags" Target="../tags/tag110.xml"/><Relationship Id="rId10" Type="http://schemas.openxmlformats.org/officeDocument/2006/relationships/slideLayout" Target="../slideLayouts/slideLayout28.xml"/><Relationship Id="rId4" Type="http://schemas.openxmlformats.org/officeDocument/2006/relationships/tags" Target="../tags/tag109.xml"/><Relationship Id="rId9" Type="http://schemas.openxmlformats.org/officeDocument/2006/relationships/tags" Target="../tags/tag1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19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slideLayout" Target="../slideLayouts/slideLayout28.xml"/><Relationship Id="rId5" Type="http://schemas.openxmlformats.org/officeDocument/2006/relationships/tags" Target="../tags/tag119.xml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26" Type="http://schemas.openxmlformats.org/officeDocument/2006/relationships/notesSlide" Target="../notesSlides/notesSlide7.xml"/><Relationship Id="rId3" Type="http://schemas.openxmlformats.org/officeDocument/2006/relationships/tags" Target="../tags/tag127.xml"/><Relationship Id="rId21" Type="http://schemas.openxmlformats.org/officeDocument/2006/relationships/tags" Target="../tags/tag145.xml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5" Type="http://schemas.openxmlformats.org/officeDocument/2006/relationships/slideLayout" Target="../slideLayouts/slideLayout28.xml"/><Relationship Id="rId2" Type="http://schemas.openxmlformats.org/officeDocument/2006/relationships/tags" Target="../tags/tag126.xml"/><Relationship Id="rId16" Type="http://schemas.openxmlformats.org/officeDocument/2006/relationships/tags" Target="../tags/tag140.xml"/><Relationship Id="rId20" Type="http://schemas.openxmlformats.org/officeDocument/2006/relationships/tags" Target="../tags/tag144.xml"/><Relationship Id="rId29" Type="http://schemas.openxmlformats.org/officeDocument/2006/relationships/image" Target="../media/image4.png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tags" Target="../tags/tag148.xml"/><Relationship Id="rId32" Type="http://schemas.openxmlformats.org/officeDocument/2006/relationships/image" Target="../media/image7.png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3" Type="http://schemas.openxmlformats.org/officeDocument/2006/relationships/tags" Target="../tags/tag147.xml"/><Relationship Id="rId28" Type="http://schemas.openxmlformats.org/officeDocument/2006/relationships/image" Target="../media/image3.png"/><Relationship Id="rId10" Type="http://schemas.openxmlformats.org/officeDocument/2006/relationships/tags" Target="../tags/tag134.xml"/><Relationship Id="rId19" Type="http://schemas.openxmlformats.org/officeDocument/2006/relationships/tags" Target="../tags/tag143.xml"/><Relationship Id="rId31" Type="http://schemas.openxmlformats.org/officeDocument/2006/relationships/image" Target="../media/image6.png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tags" Target="../tags/tag146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20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Layout" Target="../slideLayouts/slideLayout28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22.png"/><Relationship Id="rId5" Type="http://schemas.openxmlformats.org/officeDocument/2006/relationships/tags" Target="../tags/tag163.xml"/><Relationship Id="rId10" Type="http://schemas.openxmlformats.org/officeDocument/2006/relationships/slideLayout" Target="../slideLayouts/slideLayout28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tags" Target="../tags/tag180.xml"/><Relationship Id="rId18" Type="http://schemas.openxmlformats.org/officeDocument/2006/relationships/slideLayout" Target="../slideLayouts/slideLayout28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10" Type="http://schemas.openxmlformats.org/officeDocument/2006/relationships/tags" Target="../tags/tag177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3" Type="http://schemas.openxmlformats.org/officeDocument/2006/relationships/tags" Target="../tags/tag187.xml"/><Relationship Id="rId21" Type="http://schemas.openxmlformats.org/officeDocument/2006/relationships/slideLayout" Target="../slideLayouts/slideLayout28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18" Type="http://schemas.openxmlformats.org/officeDocument/2006/relationships/slideLayout" Target="../slideLayouts/slideLayout28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" Type="http://schemas.openxmlformats.org/officeDocument/2006/relationships/tags" Target="../tags/tag206.xml"/><Relationship Id="rId16" Type="http://schemas.openxmlformats.org/officeDocument/2006/relationships/tags" Target="../tags/tag220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5" Type="http://schemas.openxmlformats.org/officeDocument/2006/relationships/tags" Target="../tags/tag209.xml"/><Relationship Id="rId15" Type="http://schemas.openxmlformats.org/officeDocument/2006/relationships/tags" Target="../tags/tag219.xml"/><Relationship Id="rId10" Type="http://schemas.openxmlformats.org/officeDocument/2006/relationships/tags" Target="../tags/tag214.xml"/><Relationship Id="rId19" Type="http://schemas.openxmlformats.org/officeDocument/2006/relationships/image" Target="../media/image23.png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tags" Target="../tags/tag2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24.xml"/><Relationship Id="rId7" Type="http://schemas.openxmlformats.org/officeDocument/2006/relationships/slideLayout" Target="../slideLayouts/slideLayout28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image" Target="../media/image26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234.xml"/><Relationship Id="rId10" Type="http://schemas.openxmlformats.org/officeDocument/2006/relationships/tags" Target="../tags/tag239.xml"/><Relationship Id="rId4" Type="http://schemas.openxmlformats.org/officeDocument/2006/relationships/tags" Target="../tags/tag233.xml"/><Relationship Id="rId9" Type="http://schemas.openxmlformats.org/officeDocument/2006/relationships/tags" Target="../tags/tag23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28.png"/><Relationship Id="rId5" Type="http://schemas.openxmlformats.org/officeDocument/2006/relationships/tags" Target="../tags/tag244.xml"/><Relationship Id="rId10" Type="http://schemas.openxmlformats.org/officeDocument/2006/relationships/image" Target="../media/image27.png"/><Relationship Id="rId4" Type="http://schemas.openxmlformats.org/officeDocument/2006/relationships/tags" Target="../tags/tag243.xml"/><Relationship Id="rId9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13" Type="http://schemas.openxmlformats.org/officeDocument/2006/relationships/tags" Target="../tags/tag260.xml"/><Relationship Id="rId18" Type="http://schemas.openxmlformats.org/officeDocument/2006/relationships/tags" Target="../tags/tag265.xml"/><Relationship Id="rId3" Type="http://schemas.openxmlformats.org/officeDocument/2006/relationships/tags" Target="../tags/tag250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tags" Target="../tags/tag264.xml"/><Relationship Id="rId2" Type="http://schemas.openxmlformats.org/officeDocument/2006/relationships/tags" Target="../tags/tag249.xml"/><Relationship Id="rId16" Type="http://schemas.openxmlformats.org/officeDocument/2006/relationships/tags" Target="../tags/tag263.xml"/><Relationship Id="rId20" Type="http://schemas.openxmlformats.org/officeDocument/2006/relationships/tags" Target="../tags/tag267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10" Type="http://schemas.openxmlformats.org/officeDocument/2006/relationships/tags" Target="../tags/tag257.xml"/><Relationship Id="rId19" Type="http://schemas.openxmlformats.org/officeDocument/2006/relationships/tags" Target="../tags/tag266.xml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Relationship Id="rId2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7" Type="http://schemas.openxmlformats.org/officeDocument/2006/relationships/image" Target="../media/image30.png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80.xml"/><Relationship Id="rId7" Type="http://schemas.openxmlformats.org/officeDocument/2006/relationships/image" Target="../media/image32.png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82.xml"/><Relationship Id="rId4" Type="http://schemas.openxmlformats.org/officeDocument/2006/relationships/tags" Target="../tags/tag28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8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0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0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309.xml"/><Relationship Id="rId7" Type="http://schemas.openxmlformats.org/officeDocument/2006/relationships/image" Target="../media/image40.png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1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18.xml"/><Relationship Id="rId7" Type="http://schemas.openxmlformats.org/officeDocument/2006/relationships/image" Target="../media/image43.pn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20.xml"/><Relationship Id="rId4" Type="http://schemas.openxmlformats.org/officeDocument/2006/relationships/tags" Target="../tags/tag31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323.xml"/><Relationship Id="rId7" Type="http://schemas.openxmlformats.org/officeDocument/2006/relationships/image" Target="../media/image45.png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25.xml"/><Relationship Id="rId4" Type="http://schemas.openxmlformats.org/officeDocument/2006/relationships/tags" Target="../tags/tag3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2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32.xml"/><Relationship Id="rId7" Type="http://schemas.openxmlformats.org/officeDocument/2006/relationships/image" Target="../media/image48.png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34.xml"/><Relationship Id="rId4" Type="http://schemas.openxmlformats.org/officeDocument/2006/relationships/tags" Target="../tags/tag3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4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12" Type="http://schemas.openxmlformats.org/officeDocument/2006/relationships/image" Target="../media/image50.png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11" Type="http://schemas.openxmlformats.org/officeDocument/2006/relationships/image" Target="../media/image51.png"/><Relationship Id="rId5" Type="http://schemas.openxmlformats.org/officeDocument/2006/relationships/tags" Target="../tags/tag347.xml"/><Relationship Id="rId10" Type="http://schemas.openxmlformats.org/officeDocument/2006/relationships/image" Target="../media/image52.png"/><Relationship Id="rId4" Type="http://schemas.openxmlformats.org/officeDocument/2006/relationships/tags" Target="../tags/tag346.xml"/><Relationship Id="rId9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353.xml"/><Relationship Id="rId7" Type="http://schemas.openxmlformats.org/officeDocument/2006/relationships/tags" Target="../tags/tag357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11" Type="http://schemas.openxmlformats.org/officeDocument/2006/relationships/image" Target="../media/image54.png"/><Relationship Id="rId5" Type="http://schemas.openxmlformats.org/officeDocument/2006/relationships/tags" Target="../tags/tag355.xml"/><Relationship Id="rId10" Type="http://schemas.openxmlformats.org/officeDocument/2006/relationships/image" Target="../media/image53.png"/><Relationship Id="rId4" Type="http://schemas.openxmlformats.org/officeDocument/2006/relationships/tags" Target="../tags/tag354.xml"/><Relationship Id="rId9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65.xml"/><Relationship Id="rId13" Type="http://schemas.openxmlformats.org/officeDocument/2006/relationships/image" Target="../media/image56.png"/><Relationship Id="rId3" Type="http://schemas.openxmlformats.org/officeDocument/2006/relationships/tags" Target="../tags/tag360.xml"/><Relationship Id="rId7" Type="http://schemas.openxmlformats.org/officeDocument/2006/relationships/tags" Target="../tags/tag364.xml"/><Relationship Id="rId12" Type="http://schemas.openxmlformats.org/officeDocument/2006/relationships/image" Target="../media/image50.png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11" Type="http://schemas.openxmlformats.org/officeDocument/2006/relationships/image" Target="../media/image55.png"/><Relationship Id="rId5" Type="http://schemas.openxmlformats.org/officeDocument/2006/relationships/tags" Target="../tags/tag362.xml"/><Relationship Id="rId15" Type="http://schemas.openxmlformats.org/officeDocument/2006/relationships/image" Target="../media/image58.png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361.xml"/><Relationship Id="rId9" Type="http://schemas.openxmlformats.org/officeDocument/2006/relationships/tags" Target="../tags/tag366.xml"/><Relationship Id="rId1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7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373.xml"/><Relationship Id="rId7" Type="http://schemas.openxmlformats.org/officeDocument/2006/relationships/tags" Target="../tags/tag377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11" Type="http://schemas.openxmlformats.org/officeDocument/2006/relationships/image" Target="../media/image62.png"/><Relationship Id="rId5" Type="http://schemas.openxmlformats.org/officeDocument/2006/relationships/tags" Target="../tags/tag375.xml"/><Relationship Id="rId10" Type="http://schemas.openxmlformats.org/officeDocument/2006/relationships/image" Target="../media/image61.png"/><Relationship Id="rId4" Type="http://schemas.openxmlformats.org/officeDocument/2006/relationships/tags" Target="../tags/tag374.xml"/><Relationship Id="rId9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380.xml"/><Relationship Id="rId7" Type="http://schemas.openxmlformats.org/officeDocument/2006/relationships/tags" Target="../tags/tag384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6" Type="http://schemas.openxmlformats.org/officeDocument/2006/relationships/tags" Target="../tags/tag383.xml"/><Relationship Id="rId11" Type="http://schemas.openxmlformats.org/officeDocument/2006/relationships/image" Target="../media/image65.png"/><Relationship Id="rId5" Type="http://schemas.openxmlformats.org/officeDocument/2006/relationships/tags" Target="../tags/tag382.xml"/><Relationship Id="rId10" Type="http://schemas.openxmlformats.org/officeDocument/2006/relationships/image" Target="../media/image64.png"/><Relationship Id="rId4" Type="http://schemas.openxmlformats.org/officeDocument/2006/relationships/tags" Target="../tags/tag381.xm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26" Type="http://schemas.openxmlformats.org/officeDocument/2006/relationships/image" Target="../media/image5.png"/><Relationship Id="rId3" Type="http://schemas.openxmlformats.org/officeDocument/2006/relationships/tags" Target="../tags/tag23.xml"/><Relationship Id="rId21" Type="http://schemas.openxmlformats.org/officeDocument/2006/relationships/tags" Target="../tags/tag41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image" Target="../media/image4.png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3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2.png"/><Relationship Id="rId28" Type="http://schemas.openxmlformats.org/officeDocument/2006/relationships/image" Target="../media/image7.png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slideLayout" Target="../slideLayouts/slideLayout28.xml"/><Relationship Id="rId27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387.xml"/><Relationship Id="rId7" Type="http://schemas.openxmlformats.org/officeDocument/2006/relationships/tags" Target="../tags/tag391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image" Target="../media/image68.png"/><Relationship Id="rId5" Type="http://schemas.openxmlformats.org/officeDocument/2006/relationships/tags" Target="../tags/tag389.xml"/><Relationship Id="rId10" Type="http://schemas.openxmlformats.org/officeDocument/2006/relationships/image" Target="../media/image67.png"/><Relationship Id="rId4" Type="http://schemas.openxmlformats.org/officeDocument/2006/relationships/tags" Target="../tags/tag388.xml"/><Relationship Id="rId9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7" Type="http://schemas.openxmlformats.org/officeDocument/2006/relationships/image" Target="../media/image69.png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96.xml"/><Relationship Id="rId4" Type="http://schemas.openxmlformats.org/officeDocument/2006/relationships/tags" Target="../tags/tag39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399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9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05.xml"/><Relationship Id="rId7" Type="http://schemas.openxmlformats.org/officeDocument/2006/relationships/tags" Target="../tags/tag409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6" Type="http://schemas.openxmlformats.org/officeDocument/2006/relationships/tags" Target="../tags/tag408.xml"/><Relationship Id="rId11" Type="http://schemas.openxmlformats.org/officeDocument/2006/relationships/image" Target="../media/image74.png"/><Relationship Id="rId5" Type="http://schemas.openxmlformats.org/officeDocument/2006/relationships/tags" Target="../tags/tag407.xml"/><Relationship Id="rId10" Type="http://schemas.openxmlformats.org/officeDocument/2006/relationships/image" Target="../media/image73.png"/><Relationship Id="rId4" Type="http://schemas.openxmlformats.org/officeDocument/2006/relationships/tags" Target="../tags/tag406.xml"/><Relationship Id="rId9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412.xml"/><Relationship Id="rId7" Type="http://schemas.openxmlformats.org/officeDocument/2006/relationships/image" Target="../media/image69.png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14.xml"/><Relationship Id="rId4" Type="http://schemas.openxmlformats.org/officeDocument/2006/relationships/tags" Target="../tags/tag4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17.xml"/><Relationship Id="rId7" Type="http://schemas.openxmlformats.org/officeDocument/2006/relationships/tags" Target="../tags/tag421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tags" Target="../tags/tag420.xml"/><Relationship Id="rId11" Type="http://schemas.openxmlformats.org/officeDocument/2006/relationships/image" Target="../media/image77.png"/><Relationship Id="rId5" Type="http://schemas.openxmlformats.org/officeDocument/2006/relationships/tags" Target="../tags/tag419.xml"/><Relationship Id="rId10" Type="http://schemas.openxmlformats.org/officeDocument/2006/relationships/image" Target="../media/image76.png"/><Relationship Id="rId4" Type="http://schemas.openxmlformats.org/officeDocument/2006/relationships/tags" Target="../tags/tag418.xml"/><Relationship Id="rId9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26" Type="http://schemas.openxmlformats.org/officeDocument/2006/relationships/image" Target="../media/image7.png"/><Relationship Id="rId3" Type="http://schemas.openxmlformats.org/officeDocument/2006/relationships/tags" Target="../tags/tag44.xml"/><Relationship Id="rId21" Type="http://schemas.openxmlformats.org/officeDocument/2006/relationships/image" Target="../media/image2.png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5" Type="http://schemas.openxmlformats.org/officeDocument/2006/relationships/image" Target="../media/image6.png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image" Target="../media/image5.png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23" Type="http://schemas.openxmlformats.org/officeDocument/2006/relationships/image" Target="../media/image4.png"/><Relationship Id="rId10" Type="http://schemas.openxmlformats.org/officeDocument/2006/relationships/tags" Target="../tags/tag51.xml"/><Relationship Id="rId19" Type="http://schemas.openxmlformats.org/officeDocument/2006/relationships/tags" Target="../tags/tag60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3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441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43.xml"/><Relationship Id="rId4" Type="http://schemas.openxmlformats.org/officeDocument/2006/relationships/tags" Target="../tags/tag44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446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48.xml"/><Relationship Id="rId4" Type="http://schemas.openxmlformats.org/officeDocument/2006/relationships/tags" Target="../tags/tag44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451.xml"/><Relationship Id="rId7" Type="http://schemas.openxmlformats.org/officeDocument/2006/relationships/image" Target="../media/image84.png"/><Relationship Id="rId2" Type="http://schemas.openxmlformats.org/officeDocument/2006/relationships/tags" Target="../tags/tag450.xml"/><Relationship Id="rId1" Type="http://schemas.openxmlformats.org/officeDocument/2006/relationships/tags" Target="../tags/tag449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5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455.xml"/><Relationship Id="rId7" Type="http://schemas.openxmlformats.org/officeDocument/2006/relationships/image" Target="../media/image85.png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5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459.xml"/><Relationship Id="rId7" Type="http://schemas.openxmlformats.org/officeDocument/2006/relationships/image" Target="../media/image86.png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6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463.xml"/><Relationship Id="rId7" Type="http://schemas.openxmlformats.org/officeDocument/2006/relationships/image" Target="../media/image87.png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6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67.xml"/><Relationship Id="rId7" Type="http://schemas.openxmlformats.org/officeDocument/2006/relationships/image" Target="../media/image88.png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6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471.xml"/><Relationship Id="rId7" Type="http://schemas.openxmlformats.org/officeDocument/2006/relationships/image" Target="../media/image89.png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7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475.xml"/><Relationship Id="rId7" Type="http://schemas.openxmlformats.org/officeDocument/2006/relationships/image" Target="../media/image90.png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7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image" Target="../media/image4.png"/><Relationship Id="rId3" Type="http://schemas.openxmlformats.org/officeDocument/2006/relationships/tags" Target="../tags/tag63.xml"/><Relationship Id="rId21" Type="http://schemas.openxmlformats.org/officeDocument/2006/relationships/image" Target="../media/image7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image" Target="../media/image3.png"/><Relationship Id="rId2" Type="http://schemas.openxmlformats.org/officeDocument/2006/relationships/tags" Target="../tags/tag62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slideLayout" Target="../slideLayouts/slideLayout28.xml"/><Relationship Id="rId10" Type="http://schemas.openxmlformats.org/officeDocument/2006/relationships/tags" Target="../tags/tag70.xml"/><Relationship Id="rId19" Type="http://schemas.openxmlformats.org/officeDocument/2006/relationships/image" Target="../media/image5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479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81.xml"/><Relationship Id="rId4" Type="http://schemas.openxmlformats.org/officeDocument/2006/relationships/tags" Target="../tags/tag480.xml"/><Relationship Id="rId9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332802" y="4904325"/>
            <a:ext cx="3526395" cy="33655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89779" y="4904325"/>
            <a:ext cx="3812439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张雲赫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刘骜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文彦哲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| </a:t>
            </a:r>
            <a:r>
              <a:rPr lang="zh-CN" altLang="en-US" sz="160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杨致远</a:t>
            </a:r>
            <a:endParaRPr lang="zh-CN" altLang="en-US" sz="1600" dirty="0">
              <a:solidFill>
                <a:srgbClr val="2C608B"/>
              </a:solidFill>
              <a:latin typeface="思源黑体 CN Normal" charset="-122"/>
              <a:ea typeface="思源黑体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900" y="2536448"/>
            <a:ext cx="10758196" cy="17851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en-US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>
                <a:solidFill>
                  <a:srgbClr val="2C608B"/>
                </a:solidFill>
                <a:ea typeface="思源黑体 CN Normal" charset="-122"/>
              </a:rPr>
              <a:t>面向领域知识调研的搜索和分析平台</a:t>
            </a:r>
            <a:endParaRPr lang="en-US" altLang="zh-CN" sz="4800" dirty="0">
              <a:solidFill>
                <a:srgbClr val="2C608B"/>
              </a:solidFill>
              <a:ea typeface="思源黑体 CN Normal" charset="-122"/>
            </a:endParaRPr>
          </a:p>
          <a:p>
            <a:pPr algn="ctr"/>
            <a:r>
              <a:rPr lang="zh-CN" altLang="en-US" sz="4800" dirty="0">
                <a:solidFill>
                  <a:srgbClr val="2C608B"/>
                </a:solidFill>
                <a:ea typeface="思源黑体 CN Normal" charset="-122"/>
              </a:rPr>
              <a:t>项目答辩</a:t>
            </a:r>
            <a:endParaRPr lang="en-US" altLang="zh-CN" sz="4800" dirty="0">
              <a:solidFill>
                <a:srgbClr val="2C608B"/>
              </a:solidFill>
              <a:ea typeface="思源黑体 CN Normal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用例图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96713-CC22-4A03-8C17-7FA837751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27" y="803275"/>
            <a:ext cx="5554745" cy="56478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153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功能框架图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1836D9-C010-4CDB-A144-A6C9B600F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"/>
          <a:stretch/>
        </p:blipFill>
        <p:spPr>
          <a:xfrm>
            <a:off x="500733" y="1048053"/>
            <a:ext cx="11190534" cy="5444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88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kern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ER</a:t>
            </a:r>
            <a:r>
              <a:rPr lang="zh-CN" altLang="en-US" sz="2800" kern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图</a:t>
            </a:r>
            <a:endParaRPr lang="zh-CN" altLang="en-US" sz="2800" kern="0" dirty="0">
              <a:solidFill>
                <a:srgbClr val="2C608B"/>
              </a:solidFill>
              <a:latin typeface="思源黑体 CN Normal" charset="-122"/>
              <a:ea typeface="思源黑体 CN Normal" charset="-122"/>
              <a:cs typeface="方正清刻本悦宋简体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161E8-BE19-4386-8262-8D6B8AB3D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73" y="803275"/>
            <a:ext cx="9250853" cy="59103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519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组件设计</a:t>
            </a:r>
            <a:endParaRPr lang="zh-CN" altLang="en-US" sz="2800" kern="0" dirty="0">
              <a:solidFill>
                <a:srgbClr val="2C608B"/>
              </a:solidFill>
              <a:latin typeface="思源黑体 CN Normal" charset="-122"/>
              <a:ea typeface="思源黑体 CN Normal" charset="-122"/>
              <a:cs typeface="方正清刻本悦宋简体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73860" y="1345565"/>
            <a:ext cx="3274695" cy="4726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97930" y="1393825"/>
            <a:ext cx="4295140" cy="2299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97930" y="3766185"/>
            <a:ext cx="3958590" cy="23056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进度安排及分工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8" y="803275"/>
            <a:ext cx="11302623" cy="6054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进度安排及分工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79" y="803275"/>
            <a:ext cx="11195932" cy="60910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03960" y="281305"/>
            <a:ext cx="2372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项目总结</a:t>
            </a:r>
            <a:endParaRPr lang="en-US" altLang="zh-CN" sz="2800" kern="0" dirty="0">
              <a:solidFill>
                <a:srgbClr val="2C608B"/>
              </a:solidFill>
              <a:latin typeface="思源黑体 CN Normal" charset="-122"/>
              <a:ea typeface="思源黑体 CN Normal" charset="-122"/>
              <a:cs typeface="方正清刻本悦宋简体" charset="-122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34840" y="1889760"/>
            <a:ext cx="1678940" cy="1678940"/>
          </a:xfrm>
          <a:prstGeom prst="ellips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16320" y="1889760"/>
            <a:ext cx="1678940" cy="1678940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34840" y="3569970"/>
            <a:ext cx="1678940" cy="1678940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116320" y="3569970"/>
            <a:ext cx="1678940" cy="1678940"/>
          </a:xfrm>
          <a:prstGeom prst="ellips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16550" y="2109262"/>
            <a:ext cx="3270885" cy="8767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全组成员分工明确、各司其职</a:t>
            </a:r>
          </a:p>
          <a:p>
            <a:pPr algn="l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充分发挥各种长项和优势</a:t>
            </a:r>
          </a:p>
        </p:txBody>
      </p:sp>
      <p:sp>
        <p:nvSpPr>
          <p:cNvPr id="12" name="文本框"/>
          <p:cNvSpPr txBox="1"/>
          <p:nvPr/>
        </p:nvSpPr>
        <p:spPr>
          <a:xfrm>
            <a:off x="6116320" y="2547620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分工与合作</a:t>
            </a:r>
          </a:p>
        </p:txBody>
      </p:sp>
      <p:sp>
        <p:nvSpPr>
          <p:cNvPr id="13" name="文本框"/>
          <p:cNvSpPr txBox="1"/>
          <p:nvPr/>
        </p:nvSpPr>
        <p:spPr>
          <a:xfrm>
            <a:off x="4434840" y="4210050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沟通与交流</a:t>
            </a:r>
          </a:p>
        </p:txBody>
      </p:sp>
      <p:sp>
        <p:nvSpPr>
          <p:cNvPr id="14" name="文本框"/>
          <p:cNvSpPr txBox="1"/>
          <p:nvPr/>
        </p:nvSpPr>
        <p:spPr>
          <a:xfrm>
            <a:off x="6108065" y="4210050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经验和教训</a:t>
            </a:r>
          </a:p>
        </p:txBody>
      </p:sp>
      <p:sp>
        <p:nvSpPr>
          <p:cNvPr id="15" name="文本框"/>
          <p:cNvSpPr txBox="1"/>
          <p:nvPr/>
        </p:nvSpPr>
        <p:spPr>
          <a:xfrm>
            <a:off x="4426585" y="2547620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项目完成度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16550" y="3858096"/>
            <a:ext cx="3912870" cy="8767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认真完成需求分析，便于后续据此完成开发</a:t>
            </a:r>
          </a:p>
          <a:p>
            <a:pPr algn="l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及时跟进开发进度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86408" y="2182495"/>
            <a:ext cx="3659875" cy="13030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需求分析阶段的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个用户故事全部完成</a:t>
            </a:r>
          </a:p>
          <a:p>
            <a:pPr algn="just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采取敏捷开发模式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35416" y="3755639"/>
            <a:ext cx="3561858" cy="130760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经常组内线下交流合作，沟通顺畅</a:t>
            </a:r>
          </a:p>
          <a:p>
            <a:pPr algn="just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采用</a:t>
            </a:r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Gitee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进行版本控制</a:t>
            </a:r>
          </a:p>
          <a:p>
            <a:pPr algn="just">
              <a:lnSpc>
                <a:spcPct val="20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前后端明确对接接口，及时测试和优化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250940"/>
            <a:ext cx="6108065" cy="607060"/>
          </a:xfrm>
          <a:prstGeom prst="rect">
            <a:avLst/>
          </a:prstGeom>
          <a:pattFill prst="ltHorz">
            <a:fgClr>
              <a:srgbClr val="2C608B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6250940"/>
            <a:ext cx="6108065" cy="607060"/>
          </a:xfrm>
          <a:prstGeom prst="rect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演示视频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10093" y="2595840"/>
            <a:ext cx="617117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itchFamily="34" charset="-122"/>
              </a:rPr>
              <a:t>张雲赫工作部分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28920" y="1718310"/>
            <a:ext cx="15354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charset="2"/>
              <a:buNone/>
              <a:defRPr/>
            </a:pPr>
            <a:r>
              <a:rPr lang="en-US" altLang="zh-CN" sz="4400" kern="0" dirty="0">
                <a:solidFill>
                  <a:srgbClr val="BBD6EA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itchFamily="34" charset="-122"/>
              </a:rPr>
              <a:t>TWO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itchFamily="34" charset="-122"/>
              </a:rPr>
              <a:t>Part.02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03960" y="281305"/>
            <a:ext cx="48920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itchFamily="34" charset="-122"/>
              </a:rPr>
              <a:t>张雲赫工作部分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1067676" y="1903306"/>
            <a:ext cx="10058400" cy="2730500"/>
          </a:xfrm>
          <a:custGeom>
            <a:avLst/>
            <a:gdLst>
              <a:gd name="T0" fmla="*/ 2912 w 19008"/>
              <a:gd name="T1" fmla="*/ 735 h 5162"/>
              <a:gd name="T2" fmla="*/ 3095 w 19008"/>
              <a:gd name="T3" fmla="*/ 778 h 5162"/>
              <a:gd name="T4" fmla="*/ 3258 w 19008"/>
              <a:gd name="T5" fmla="*/ 861 h 5162"/>
              <a:gd name="T6" fmla="*/ 3396 w 19008"/>
              <a:gd name="T7" fmla="*/ 980 h 5162"/>
              <a:gd name="T8" fmla="*/ 3501 w 19008"/>
              <a:gd name="T9" fmla="*/ 1129 h 5162"/>
              <a:gd name="T10" fmla="*/ 3569 w 19008"/>
              <a:gd name="T11" fmla="*/ 1302 h 5162"/>
              <a:gd name="T12" fmla="*/ 3593 w 19008"/>
              <a:gd name="T13" fmla="*/ 1491 h 5162"/>
              <a:gd name="T14" fmla="*/ 3602 w 19008"/>
              <a:gd name="T15" fmla="*/ 2479 h 5162"/>
              <a:gd name="T16" fmla="*/ 3652 w 19008"/>
              <a:gd name="T17" fmla="*/ 2659 h 5162"/>
              <a:gd name="T18" fmla="*/ 3744 w 19008"/>
              <a:gd name="T19" fmla="*/ 2818 h 5162"/>
              <a:gd name="T20" fmla="*/ 3870 w 19008"/>
              <a:gd name="T21" fmla="*/ 2949 h 5162"/>
              <a:gd name="T22" fmla="*/ 4023 w 19008"/>
              <a:gd name="T23" fmla="*/ 3048 h 5162"/>
              <a:gd name="T24" fmla="*/ 4199 w 19008"/>
              <a:gd name="T25" fmla="*/ 3108 h 5162"/>
              <a:gd name="T26" fmla="*/ 6853 w 19008"/>
              <a:gd name="T27" fmla="*/ 3123 h 5162"/>
              <a:gd name="T28" fmla="*/ 7006 w 19008"/>
              <a:gd name="T29" fmla="*/ 3138 h 5162"/>
              <a:gd name="T30" fmla="*/ 7182 w 19008"/>
              <a:gd name="T31" fmla="*/ 3197 h 5162"/>
              <a:gd name="T32" fmla="*/ 7335 w 19008"/>
              <a:gd name="T33" fmla="*/ 3296 h 5162"/>
              <a:gd name="T34" fmla="*/ 7461 w 19008"/>
              <a:gd name="T35" fmla="*/ 3427 h 5162"/>
              <a:gd name="T36" fmla="*/ 7553 w 19008"/>
              <a:gd name="T37" fmla="*/ 3587 h 5162"/>
              <a:gd name="T38" fmla="*/ 7603 w 19008"/>
              <a:gd name="T39" fmla="*/ 3766 h 5162"/>
              <a:gd name="T40" fmla="*/ 7612 w 19008"/>
              <a:gd name="T41" fmla="*/ 4402 h 5162"/>
              <a:gd name="T42" fmla="*/ 7636 w 19008"/>
              <a:gd name="T43" fmla="*/ 4592 h 5162"/>
              <a:gd name="T44" fmla="*/ 7704 w 19008"/>
              <a:gd name="T45" fmla="*/ 4764 h 5162"/>
              <a:gd name="T46" fmla="*/ 7809 w 19008"/>
              <a:gd name="T47" fmla="*/ 4912 h 5162"/>
              <a:gd name="T48" fmla="*/ 7946 w 19008"/>
              <a:gd name="T49" fmla="*/ 5032 h 5162"/>
              <a:gd name="T50" fmla="*/ 8109 w 19008"/>
              <a:gd name="T51" fmla="*/ 5115 h 5162"/>
              <a:gd name="T52" fmla="*/ 8293 w 19008"/>
              <a:gd name="T53" fmla="*/ 5157 h 5162"/>
              <a:gd name="T54" fmla="*/ 11512 w 19008"/>
              <a:gd name="T55" fmla="*/ 5161 h 5162"/>
              <a:gd name="T56" fmla="*/ 11698 w 19008"/>
              <a:gd name="T57" fmla="*/ 5127 h 5162"/>
              <a:gd name="T58" fmla="*/ 11867 w 19008"/>
              <a:gd name="T59" fmla="*/ 5051 h 5162"/>
              <a:gd name="T60" fmla="*/ 12010 w 19008"/>
              <a:gd name="T61" fmla="*/ 4939 h 5162"/>
              <a:gd name="T62" fmla="*/ 12123 w 19008"/>
              <a:gd name="T63" fmla="*/ 4795 h 5162"/>
              <a:gd name="T64" fmla="*/ 12198 w 19008"/>
              <a:gd name="T65" fmla="*/ 4628 h 5162"/>
              <a:gd name="T66" fmla="*/ 12231 w 19008"/>
              <a:gd name="T67" fmla="*/ 4441 h 5162"/>
              <a:gd name="T68" fmla="*/ 12236 w 19008"/>
              <a:gd name="T69" fmla="*/ 682 h 5162"/>
              <a:gd name="T70" fmla="*/ 12278 w 19008"/>
              <a:gd name="T71" fmla="*/ 498 h 5162"/>
              <a:gd name="T72" fmla="*/ 12362 w 19008"/>
              <a:gd name="T73" fmla="*/ 335 h 5162"/>
              <a:gd name="T74" fmla="*/ 12480 w 19008"/>
              <a:gd name="T75" fmla="*/ 197 h 5162"/>
              <a:gd name="T76" fmla="*/ 12629 w 19008"/>
              <a:gd name="T77" fmla="*/ 92 h 5162"/>
              <a:gd name="T78" fmla="*/ 12802 w 19008"/>
              <a:gd name="T79" fmla="*/ 24 h 5162"/>
              <a:gd name="T80" fmla="*/ 12991 w 19008"/>
              <a:gd name="T81" fmla="*/ 0 h 5162"/>
              <a:gd name="T82" fmla="*/ 15729 w 19008"/>
              <a:gd name="T83" fmla="*/ 9 h 5162"/>
              <a:gd name="T84" fmla="*/ 15908 w 19008"/>
              <a:gd name="T85" fmla="*/ 59 h 5162"/>
              <a:gd name="T86" fmla="*/ 16067 w 19008"/>
              <a:gd name="T87" fmla="*/ 151 h 5162"/>
              <a:gd name="T88" fmla="*/ 16199 w 19008"/>
              <a:gd name="T89" fmla="*/ 276 h 5162"/>
              <a:gd name="T90" fmla="*/ 16298 w 19008"/>
              <a:gd name="T91" fmla="*/ 430 h 5162"/>
              <a:gd name="T92" fmla="*/ 16357 w 19008"/>
              <a:gd name="T93" fmla="*/ 606 h 5162"/>
              <a:gd name="T94" fmla="*/ 16372 w 19008"/>
              <a:gd name="T95" fmla="*/ 1689 h 5162"/>
              <a:gd name="T96" fmla="*/ 16387 w 19008"/>
              <a:gd name="T97" fmla="*/ 1842 h 5162"/>
              <a:gd name="T98" fmla="*/ 16446 w 19008"/>
              <a:gd name="T99" fmla="*/ 2018 h 5162"/>
              <a:gd name="T100" fmla="*/ 16546 w 19008"/>
              <a:gd name="T101" fmla="*/ 2171 h 5162"/>
              <a:gd name="T102" fmla="*/ 16677 w 19008"/>
              <a:gd name="T103" fmla="*/ 2297 h 5162"/>
              <a:gd name="T104" fmla="*/ 16836 w 19008"/>
              <a:gd name="T105" fmla="*/ 2388 h 5162"/>
              <a:gd name="T106" fmla="*/ 17015 w 19008"/>
              <a:gd name="T107" fmla="*/ 2439 h 5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008" h="5162">
                <a:moveTo>
                  <a:pt x="0" y="732"/>
                </a:moveTo>
                <a:lnTo>
                  <a:pt x="2834" y="732"/>
                </a:lnTo>
                <a:lnTo>
                  <a:pt x="2834" y="732"/>
                </a:lnTo>
                <a:lnTo>
                  <a:pt x="2873" y="733"/>
                </a:lnTo>
                <a:lnTo>
                  <a:pt x="2912" y="735"/>
                </a:lnTo>
                <a:lnTo>
                  <a:pt x="2950" y="741"/>
                </a:lnTo>
                <a:lnTo>
                  <a:pt x="2987" y="747"/>
                </a:lnTo>
                <a:lnTo>
                  <a:pt x="3023" y="756"/>
                </a:lnTo>
                <a:lnTo>
                  <a:pt x="3059" y="766"/>
                </a:lnTo>
                <a:lnTo>
                  <a:pt x="3095" y="778"/>
                </a:lnTo>
                <a:lnTo>
                  <a:pt x="3129" y="791"/>
                </a:lnTo>
                <a:lnTo>
                  <a:pt x="3163" y="806"/>
                </a:lnTo>
                <a:lnTo>
                  <a:pt x="3196" y="824"/>
                </a:lnTo>
                <a:lnTo>
                  <a:pt x="3228" y="841"/>
                </a:lnTo>
                <a:lnTo>
                  <a:pt x="3258" y="861"/>
                </a:lnTo>
                <a:lnTo>
                  <a:pt x="3288" y="883"/>
                </a:lnTo>
                <a:lnTo>
                  <a:pt x="3316" y="905"/>
                </a:lnTo>
                <a:lnTo>
                  <a:pt x="3345" y="929"/>
                </a:lnTo>
                <a:lnTo>
                  <a:pt x="3371" y="954"/>
                </a:lnTo>
                <a:lnTo>
                  <a:pt x="3396" y="980"/>
                </a:lnTo>
                <a:lnTo>
                  <a:pt x="3419" y="1008"/>
                </a:lnTo>
                <a:lnTo>
                  <a:pt x="3442" y="1037"/>
                </a:lnTo>
                <a:lnTo>
                  <a:pt x="3463" y="1067"/>
                </a:lnTo>
                <a:lnTo>
                  <a:pt x="3483" y="1097"/>
                </a:lnTo>
                <a:lnTo>
                  <a:pt x="3501" y="1129"/>
                </a:lnTo>
                <a:lnTo>
                  <a:pt x="3518" y="1162"/>
                </a:lnTo>
                <a:lnTo>
                  <a:pt x="3533" y="1196"/>
                </a:lnTo>
                <a:lnTo>
                  <a:pt x="3547" y="1230"/>
                </a:lnTo>
                <a:lnTo>
                  <a:pt x="3559" y="1266"/>
                </a:lnTo>
                <a:lnTo>
                  <a:pt x="3569" y="1302"/>
                </a:lnTo>
                <a:lnTo>
                  <a:pt x="3578" y="1338"/>
                </a:lnTo>
                <a:lnTo>
                  <a:pt x="3584" y="1375"/>
                </a:lnTo>
                <a:lnTo>
                  <a:pt x="3589" y="1413"/>
                </a:lnTo>
                <a:lnTo>
                  <a:pt x="3592" y="1452"/>
                </a:lnTo>
                <a:lnTo>
                  <a:pt x="3593" y="1491"/>
                </a:lnTo>
                <a:lnTo>
                  <a:pt x="3593" y="2364"/>
                </a:lnTo>
                <a:lnTo>
                  <a:pt x="3593" y="2364"/>
                </a:lnTo>
                <a:lnTo>
                  <a:pt x="3594" y="2402"/>
                </a:lnTo>
                <a:lnTo>
                  <a:pt x="3597" y="2442"/>
                </a:lnTo>
                <a:lnTo>
                  <a:pt x="3602" y="2479"/>
                </a:lnTo>
                <a:lnTo>
                  <a:pt x="3608" y="2516"/>
                </a:lnTo>
                <a:lnTo>
                  <a:pt x="3617" y="2553"/>
                </a:lnTo>
                <a:lnTo>
                  <a:pt x="3627" y="2589"/>
                </a:lnTo>
                <a:lnTo>
                  <a:pt x="3639" y="2624"/>
                </a:lnTo>
                <a:lnTo>
                  <a:pt x="3652" y="2659"/>
                </a:lnTo>
                <a:lnTo>
                  <a:pt x="3668" y="2692"/>
                </a:lnTo>
                <a:lnTo>
                  <a:pt x="3685" y="2725"/>
                </a:lnTo>
                <a:lnTo>
                  <a:pt x="3703" y="2757"/>
                </a:lnTo>
                <a:lnTo>
                  <a:pt x="3722" y="2788"/>
                </a:lnTo>
                <a:lnTo>
                  <a:pt x="3744" y="2818"/>
                </a:lnTo>
                <a:lnTo>
                  <a:pt x="3766" y="2846"/>
                </a:lnTo>
                <a:lnTo>
                  <a:pt x="3790" y="2874"/>
                </a:lnTo>
                <a:lnTo>
                  <a:pt x="3815" y="2900"/>
                </a:lnTo>
                <a:lnTo>
                  <a:pt x="3841" y="2925"/>
                </a:lnTo>
                <a:lnTo>
                  <a:pt x="3870" y="2949"/>
                </a:lnTo>
                <a:lnTo>
                  <a:pt x="3898" y="2972"/>
                </a:lnTo>
                <a:lnTo>
                  <a:pt x="3928" y="2993"/>
                </a:lnTo>
                <a:lnTo>
                  <a:pt x="3958" y="3013"/>
                </a:lnTo>
                <a:lnTo>
                  <a:pt x="3990" y="3031"/>
                </a:lnTo>
                <a:lnTo>
                  <a:pt x="4023" y="3048"/>
                </a:lnTo>
                <a:lnTo>
                  <a:pt x="4057" y="3063"/>
                </a:lnTo>
                <a:lnTo>
                  <a:pt x="4091" y="3077"/>
                </a:lnTo>
                <a:lnTo>
                  <a:pt x="4127" y="3088"/>
                </a:lnTo>
                <a:lnTo>
                  <a:pt x="4163" y="3099"/>
                </a:lnTo>
                <a:lnTo>
                  <a:pt x="4199" y="3108"/>
                </a:lnTo>
                <a:lnTo>
                  <a:pt x="4236" y="3114"/>
                </a:lnTo>
                <a:lnTo>
                  <a:pt x="4275" y="3119"/>
                </a:lnTo>
                <a:lnTo>
                  <a:pt x="4313" y="3122"/>
                </a:lnTo>
                <a:lnTo>
                  <a:pt x="4352" y="3123"/>
                </a:lnTo>
                <a:lnTo>
                  <a:pt x="6853" y="3123"/>
                </a:lnTo>
                <a:lnTo>
                  <a:pt x="6853" y="3123"/>
                </a:lnTo>
                <a:lnTo>
                  <a:pt x="6892" y="3124"/>
                </a:lnTo>
                <a:lnTo>
                  <a:pt x="6930" y="3126"/>
                </a:lnTo>
                <a:lnTo>
                  <a:pt x="6969" y="3132"/>
                </a:lnTo>
                <a:lnTo>
                  <a:pt x="7006" y="3138"/>
                </a:lnTo>
                <a:lnTo>
                  <a:pt x="7042" y="3146"/>
                </a:lnTo>
                <a:lnTo>
                  <a:pt x="7078" y="3157"/>
                </a:lnTo>
                <a:lnTo>
                  <a:pt x="7114" y="3169"/>
                </a:lnTo>
                <a:lnTo>
                  <a:pt x="7148" y="3182"/>
                </a:lnTo>
                <a:lnTo>
                  <a:pt x="7182" y="3197"/>
                </a:lnTo>
                <a:lnTo>
                  <a:pt x="7215" y="3214"/>
                </a:lnTo>
                <a:lnTo>
                  <a:pt x="7246" y="3232"/>
                </a:lnTo>
                <a:lnTo>
                  <a:pt x="7277" y="3252"/>
                </a:lnTo>
                <a:lnTo>
                  <a:pt x="7307" y="3274"/>
                </a:lnTo>
                <a:lnTo>
                  <a:pt x="7335" y="3296"/>
                </a:lnTo>
                <a:lnTo>
                  <a:pt x="7363" y="3320"/>
                </a:lnTo>
                <a:lnTo>
                  <a:pt x="7390" y="3345"/>
                </a:lnTo>
                <a:lnTo>
                  <a:pt x="7415" y="3371"/>
                </a:lnTo>
                <a:lnTo>
                  <a:pt x="7439" y="3399"/>
                </a:lnTo>
                <a:lnTo>
                  <a:pt x="7461" y="3427"/>
                </a:lnTo>
                <a:lnTo>
                  <a:pt x="7483" y="3458"/>
                </a:lnTo>
                <a:lnTo>
                  <a:pt x="7502" y="3488"/>
                </a:lnTo>
                <a:lnTo>
                  <a:pt x="7520" y="3520"/>
                </a:lnTo>
                <a:lnTo>
                  <a:pt x="7537" y="3553"/>
                </a:lnTo>
                <a:lnTo>
                  <a:pt x="7553" y="3587"/>
                </a:lnTo>
                <a:lnTo>
                  <a:pt x="7566" y="3621"/>
                </a:lnTo>
                <a:lnTo>
                  <a:pt x="7578" y="3656"/>
                </a:lnTo>
                <a:lnTo>
                  <a:pt x="7588" y="3692"/>
                </a:lnTo>
                <a:lnTo>
                  <a:pt x="7596" y="3729"/>
                </a:lnTo>
                <a:lnTo>
                  <a:pt x="7603" y="3766"/>
                </a:lnTo>
                <a:lnTo>
                  <a:pt x="7607" y="3804"/>
                </a:lnTo>
                <a:lnTo>
                  <a:pt x="7611" y="3843"/>
                </a:lnTo>
                <a:lnTo>
                  <a:pt x="7612" y="3882"/>
                </a:lnTo>
                <a:lnTo>
                  <a:pt x="7612" y="4402"/>
                </a:lnTo>
                <a:lnTo>
                  <a:pt x="7612" y="4402"/>
                </a:lnTo>
                <a:lnTo>
                  <a:pt x="7613" y="4441"/>
                </a:lnTo>
                <a:lnTo>
                  <a:pt x="7616" y="4479"/>
                </a:lnTo>
                <a:lnTo>
                  <a:pt x="7620" y="4518"/>
                </a:lnTo>
                <a:lnTo>
                  <a:pt x="7627" y="4555"/>
                </a:lnTo>
                <a:lnTo>
                  <a:pt x="7636" y="4592"/>
                </a:lnTo>
                <a:lnTo>
                  <a:pt x="7646" y="4628"/>
                </a:lnTo>
                <a:lnTo>
                  <a:pt x="7658" y="4663"/>
                </a:lnTo>
                <a:lnTo>
                  <a:pt x="7672" y="4698"/>
                </a:lnTo>
                <a:lnTo>
                  <a:pt x="7687" y="4731"/>
                </a:lnTo>
                <a:lnTo>
                  <a:pt x="7704" y="4764"/>
                </a:lnTo>
                <a:lnTo>
                  <a:pt x="7722" y="4795"/>
                </a:lnTo>
                <a:lnTo>
                  <a:pt x="7742" y="4827"/>
                </a:lnTo>
                <a:lnTo>
                  <a:pt x="7763" y="4857"/>
                </a:lnTo>
                <a:lnTo>
                  <a:pt x="7786" y="4885"/>
                </a:lnTo>
                <a:lnTo>
                  <a:pt x="7809" y="4912"/>
                </a:lnTo>
                <a:lnTo>
                  <a:pt x="7834" y="4939"/>
                </a:lnTo>
                <a:lnTo>
                  <a:pt x="7860" y="4964"/>
                </a:lnTo>
                <a:lnTo>
                  <a:pt x="7888" y="4988"/>
                </a:lnTo>
                <a:lnTo>
                  <a:pt x="7917" y="5011"/>
                </a:lnTo>
                <a:lnTo>
                  <a:pt x="7946" y="5032"/>
                </a:lnTo>
                <a:lnTo>
                  <a:pt x="7977" y="5051"/>
                </a:lnTo>
                <a:lnTo>
                  <a:pt x="8009" y="5070"/>
                </a:lnTo>
                <a:lnTo>
                  <a:pt x="8042" y="5086"/>
                </a:lnTo>
                <a:lnTo>
                  <a:pt x="8076" y="5102"/>
                </a:lnTo>
                <a:lnTo>
                  <a:pt x="8109" y="5115"/>
                </a:lnTo>
                <a:lnTo>
                  <a:pt x="8146" y="5127"/>
                </a:lnTo>
                <a:lnTo>
                  <a:pt x="8182" y="5138"/>
                </a:lnTo>
                <a:lnTo>
                  <a:pt x="8218" y="5145"/>
                </a:lnTo>
                <a:lnTo>
                  <a:pt x="8255" y="5153"/>
                </a:lnTo>
                <a:lnTo>
                  <a:pt x="8293" y="5157"/>
                </a:lnTo>
                <a:lnTo>
                  <a:pt x="8331" y="5161"/>
                </a:lnTo>
                <a:lnTo>
                  <a:pt x="8371" y="5162"/>
                </a:lnTo>
                <a:lnTo>
                  <a:pt x="11473" y="5162"/>
                </a:lnTo>
                <a:lnTo>
                  <a:pt x="11473" y="5162"/>
                </a:lnTo>
                <a:lnTo>
                  <a:pt x="11512" y="5161"/>
                </a:lnTo>
                <a:lnTo>
                  <a:pt x="11550" y="5157"/>
                </a:lnTo>
                <a:lnTo>
                  <a:pt x="11589" y="5153"/>
                </a:lnTo>
                <a:lnTo>
                  <a:pt x="11626" y="5145"/>
                </a:lnTo>
                <a:lnTo>
                  <a:pt x="11662" y="5138"/>
                </a:lnTo>
                <a:lnTo>
                  <a:pt x="11698" y="5127"/>
                </a:lnTo>
                <a:lnTo>
                  <a:pt x="11734" y="5115"/>
                </a:lnTo>
                <a:lnTo>
                  <a:pt x="11768" y="5102"/>
                </a:lnTo>
                <a:lnTo>
                  <a:pt x="11802" y="5086"/>
                </a:lnTo>
                <a:lnTo>
                  <a:pt x="11835" y="5070"/>
                </a:lnTo>
                <a:lnTo>
                  <a:pt x="11867" y="5051"/>
                </a:lnTo>
                <a:lnTo>
                  <a:pt x="11897" y="5032"/>
                </a:lnTo>
                <a:lnTo>
                  <a:pt x="11927" y="5011"/>
                </a:lnTo>
                <a:lnTo>
                  <a:pt x="11955" y="4988"/>
                </a:lnTo>
                <a:lnTo>
                  <a:pt x="11984" y="4964"/>
                </a:lnTo>
                <a:lnTo>
                  <a:pt x="12010" y="4939"/>
                </a:lnTo>
                <a:lnTo>
                  <a:pt x="12035" y="4912"/>
                </a:lnTo>
                <a:lnTo>
                  <a:pt x="12059" y="4885"/>
                </a:lnTo>
                <a:lnTo>
                  <a:pt x="12081" y="4857"/>
                </a:lnTo>
                <a:lnTo>
                  <a:pt x="12102" y="4827"/>
                </a:lnTo>
                <a:lnTo>
                  <a:pt x="12123" y="4795"/>
                </a:lnTo>
                <a:lnTo>
                  <a:pt x="12140" y="4764"/>
                </a:lnTo>
                <a:lnTo>
                  <a:pt x="12158" y="4731"/>
                </a:lnTo>
                <a:lnTo>
                  <a:pt x="12172" y="4698"/>
                </a:lnTo>
                <a:lnTo>
                  <a:pt x="12186" y="4663"/>
                </a:lnTo>
                <a:lnTo>
                  <a:pt x="12198" y="4628"/>
                </a:lnTo>
                <a:lnTo>
                  <a:pt x="12208" y="4592"/>
                </a:lnTo>
                <a:lnTo>
                  <a:pt x="12217" y="4555"/>
                </a:lnTo>
                <a:lnTo>
                  <a:pt x="12223" y="4518"/>
                </a:lnTo>
                <a:lnTo>
                  <a:pt x="12228" y="4479"/>
                </a:lnTo>
                <a:lnTo>
                  <a:pt x="12231" y="4441"/>
                </a:lnTo>
                <a:lnTo>
                  <a:pt x="12232" y="4402"/>
                </a:lnTo>
                <a:lnTo>
                  <a:pt x="12232" y="759"/>
                </a:lnTo>
                <a:lnTo>
                  <a:pt x="12232" y="759"/>
                </a:lnTo>
                <a:lnTo>
                  <a:pt x="12233" y="720"/>
                </a:lnTo>
                <a:lnTo>
                  <a:pt x="12236" y="682"/>
                </a:lnTo>
                <a:lnTo>
                  <a:pt x="12241" y="643"/>
                </a:lnTo>
                <a:lnTo>
                  <a:pt x="12247" y="606"/>
                </a:lnTo>
                <a:lnTo>
                  <a:pt x="12256" y="570"/>
                </a:lnTo>
                <a:lnTo>
                  <a:pt x="12266" y="534"/>
                </a:lnTo>
                <a:lnTo>
                  <a:pt x="12278" y="498"/>
                </a:lnTo>
                <a:lnTo>
                  <a:pt x="12292" y="464"/>
                </a:lnTo>
                <a:lnTo>
                  <a:pt x="12306" y="430"/>
                </a:lnTo>
                <a:lnTo>
                  <a:pt x="12324" y="397"/>
                </a:lnTo>
                <a:lnTo>
                  <a:pt x="12341" y="366"/>
                </a:lnTo>
                <a:lnTo>
                  <a:pt x="12362" y="335"/>
                </a:lnTo>
                <a:lnTo>
                  <a:pt x="12383" y="305"/>
                </a:lnTo>
                <a:lnTo>
                  <a:pt x="12405" y="276"/>
                </a:lnTo>
                <a:lnTo>
                  <a:pt x="12429" y="248"/>
                </a:lnTo>
                <a:lnTo>
                  <a:pt x="12454" y="222"/>
                </a:lnTo>
                <a:lnTo>
                  <a:pt x="12480" y="197"/>
                </a:lnTo>
                <a:lnTo>
                  <a:pt x="12509" y="173"/>
                </a:lnTo>
                <a:lnTo>
                  <a:pt x="12537" y="151"/>
                </a:lnTo>
                <a:lnTo>
                  <a:pt x="12567" y="129"/>
                </a:lnTo>
                <a:lnTo>
                  <a:pt x="12597" y="110"/>
                </a:lnTo>
                <a:lnTo>
                  <a:pt x="12629" y="92"/>
                </a:lnTo>
                <a:lnTo>
                  <a:pt x="12662" y="75"/>
                </a:lnTo>
                <a:lnTo>
                  <a:pt x="12696" y="59"/>
                </a:lnTo>
                <a:lnTo>
                  <a:pt x="12730" y="46"/>
                </a:lnTo>
                <a:lnTo>
                  <a:pt x="12766" y="34"/>
                </a:lnTo>
                <a:lnTo>
                  <a:pt x="12802" y="24"/>
                </a:lnTo>
                <a:lnTo>
                  <a:pt x="12838" y="16"/>
                </a:lnTo>
                <a:lnTo>
                  <a:pt x="12875" y="9"/>
                </a:lnTo>
                <a:lnTo>
                  <a:pt x="12913" y="5"/>
                </a:lnTo>
                <a:lnTo>
                  <a:pt x="12952" y="1"/>
                </a:lnTo>
                <a:lnTo>
                  <a:pt x="12991" y="0"/>
                </a:lnTo>
                <a:lnTo>
                  <a:pt x="15613" y="0"/>
                </a:lnTo>
                <a:lnTo>
                  <a:pt x="15613" y="0"/>
                </a:lnTo>
                <a:lnTo>
                  <a:pt x="15652" y="1"/>
                </a:lnTo>
                <a:lnTo>
                  <a:pt x="15691" y="5"/>
                </a:lnTo>
                <a:lnTo>
                  <a:pt x="15729" y="9"/>
                </a:lnTo>
                <a:lnTo>
                  <a:pt x="15766" y="16"/>
                </a:lnTo>
                <a:lnTo>
                  <a:pt x="15802" y="24"/>
                </a:lnTo>
                <a:lnTo>
                  <a:pt x="15838" y="34"/>
                </a:lnTo>
                <a:lnTo>
                  <a:pt x="15874" y="46"/>
                </a:lnTo>
                <a:lnTo>
                  <a:pt x="15908" y="59"/>
                </a:lnTo>
                <a:lnTo>
                  <a:pt x="15942" y="75"/>
                </a:lnTo>
                <a:lnTo>
                  <a:pt x="15975" y="92"/>
                </a:lnTo>
                <a:lnTo>
                  <a:pt x="16007" y="110"/>
                </a:lnTo>
                <a:lnTo>
                  <a:pt x="16037" y="129"/>
                </a:lnTo>
                <a:lnTo>
                  <a:pt x="16067" y="151"/>
                </a:lnTo>
                <a:lnTo>
                  <a:pt x="16095" y="173"/>
                </a:lnTo>
                <a:lnTo>
                  <a:pt x="16124" y="197"/>
                </a:lnTo>
                <a:lnTo>
                  <a:pt x="16150" y="222"/>
                </a:lnTo>
                <a:lnTo>
                  <a:pt x="16175" y="248"/>
                </a:lnTo>
                <a:lnTo>
                  <a:pt x="16199" y="276"/>
                </a:lnTo>
                <a:lnTo>
                  <a:pt x="16221" y="305"/>
                </a:lnTo>
                <a:lnTo>
                  <a:pt x="16243" y="335"/>
                </a:lnTo>
                <a:lnTo>
                  <a:pt x="16263" y="366"/>
                </a:lnTo>
                <a:lnTo>
                  <a:pt x="16280" y="397"/>
                </a:lnTo>
                <a:lnTo>
                  <a:pt x="16298" y="430"/>
                </a:lnTo>
                <a:lnTo>
                  <a:pt x="16312" y="464"/>
                </a:lnTo>
                <a:lnTo>
                  <a:pt x="16326" y="498"/>
                </a:lnTo>
                <a:lnTo>
                  <a:pt x="16338" y="534"/>
                </a:lnTo>
                <a:lnTo>
                  <a:pt x="16348" y="570"/>
                </a:lnTo>
                <a:lnTo>
                  <a:pt x="16357" y="606"/>
                </a:lnTo>
                <a:lnTo>
                  <a:pt x="16363" y="643"/>
                </a:lnTo>
                <a:lnTo>
                  <a:pt x="16368" y="682"/>
                </a:lnTo>
                <a:lnTo>
                  <a:pt x="16371" y="720"/>
                </a:lnTo>
                <a:lnTo>
                  <a:pt x="16372" y="759"/>
                </a:lnTo>
                <a:lnTo>
                  <a:pt x="16372" y="1689"/>
                </a:lnTo>
                <a:lnTo>
                  <a:pt x="16372" y="1689"/>
                </a:lnTo>
                <a:lnTo>
                  <a:pt x="16373" y="1727"/>
                </a:lnTo>
                <a:lnTo>
                  <a:pt x="16376" y="1767"/>
                </a:lnTo>
                <a:lnTo>
                  <a:pt x="16381" y="1804"/>
                </a:lnTo>
                <a:lnTo>
                  <a:pt x="16387" y="1842"/>
                </a:lnTo>
                <a:lnTo>
                  <a:pt x="16396" y="1878"/>
                </a:lnTo>
                <a:lnTo>
                  <a:pt x="16406" y="1914"/>
                </a:lnTo>
                <a:lnTo>
                  <a:pt x="16418" y="1949"/>
                </a:lnTo>
                <a:lnTo>
                  <a:pt x="16432" y="1984"/>
                </a:lnTo>
                <a:lnTo>
                  <a:pt x="16446" y="2018"/>
                </a:lnTo>
                <a:lnTo>
                  <a:pt x="16464" y="2051"/>
                </a:lnTo>
                <a:lnTo>
                  <a:pt x="16482" y="2083"/>
                </a:lnTo>
                <a:lnTo>
                  <a:pt x="16502" y="2113"/>
                </a:lnTo>
                <a:lnTo>
                  <a:pt x="16523" y="2143"/>
                </a:lnTo>
                <a:lnTo>
                  <a:pt x="16546" y="2171"/>
                </a:lnTo>
                <a:lnTo>
                  <a:pt x="16569" y="2199"/>
                </a:lnTo>
                <a:lnTo>
                  <a:pt x="16594" y="2226"/>
                </a:lnTo>
                <a:lnTo>
                  <a:pt x="16620" y="2250"/>
                </a:lnTo>
                <a:lnTo>
                  <a:pt x="16649" y="2274"/>
                </a:lnTo>
                <a:lnTo>
                  <a:pt x="16677" y="2297"/>
                </a:lnTo>
                <a:lnTo>
                  <a:pt x="16707" y="2318"/>
                </a:lnTo>
                <a:lnTo>
                  <a:pt x="16737" y="2338"/>
                </a:lnTo>
                <a:lnTo>
                  <a:pt x="16769" y="2356"/>
                </a:lnTo>
                <a:lnTo>
                  <a:pt x="16802" y="2373"/>
                </a:lnTo>
                <a:lnTo>
                  <a:pt x="16836" y="2388"/>
                </a:lnTo>
                <a:lnTo>
                  <a:pt x="16870" y="2402"/>
                </a:lnTo>
                <a:lnTo>
                  <a:pt x="16906" y="2414"/>
                </a:lnTo>
                <a:lnTo>
                  <a:pt x="16942" y="2424"/>
                </a:lnTo>
                <a:lnTo>
                  <a:pt x="16978" y="2433"/>
                </a:lnTo>
                <a:lnTo>
                  <a:pt x="17015" y="2439"/>
                </a:lnTo>
                <a:lnTo>
                  <a:pt x="17053" y="2444"/>
                </a:lnTo>
                <a:lnTo>
                  <a:pt x="17092" y="2447"/>
                </a:lnTo>
                <a:lnTo>
                  <a:pt x="17131" y="2448"/>
                </a:lnTo>
                <a:lnTo>
                  <a:pt x="19008" y="2448"/>
                </a:lnTo>
              </a:path>
            </a:pathLst>
          </a:custGeom>
          <a:noFill/>
          <a:ln w="25400">
            <a:solidFill>
              <a:srgbClr val="2C608B"/>
            </a:solidFill>
            <a:prstDash val="solid"/>
            <a:round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1B516D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93545" y="1966595"/>
            <a:ext cx="603250" cy="593725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思源黑体 CN Regular" charset="-122"/>
                <a:ea typeface="思源黑体 CN Regular" charset="-122"/>
              </a:rPr>
              <a:t>1</a:t>
            </a:r>
          </a:p>
        </p:txBody>
      </p:sp>
      <p:sp>
        <p:nvSpPr>
          <p:cNvPr id="12" name="矩形 11"/>
          <p:cNvSpPr/>
          <p:nvPr/>
        </p:nvSpPr>
        <p:spPr>
          <a:xfrm>
            <a:off x="3747135" y="3268980"/>
            <a:ext cx="603250" cy="593725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2C608B"/>
                </a:solidFill>
                <a:latin typeface="思源黑体 CN Regular" charset="-122"/>
                <a:ea typeface="思源黑体 CN Regular" charset="-122"/>
              </a:rPr>
              <a:t>2</a:t>
            </a:r>
          </a:p>
        </p:txBody>
      </p:sp>
      <p:sp>
        <p:nvSpPr>
          <p:cNvPr id="15" name="矩形 14"/>
          <p:cNvSpPr/>
          <p:nvPr/>
        </p:nvSpPr>
        <p:spPr>
          <a:xfrm>
            <a:off x="6012180" y="4326890"/>
            <a:ext cx="603250" cy="593725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思源黑体 CN Regular" charset="-122"/>
                <a:ea typeface="思源黑体 CN Regular" charset="-122"/>
              </a:rPr>
              <a:t>3</a:t>
            </a:r>
          </a:p>
        </p:txBody>
      </p:sp>
      <p:sp>
        <p:nvSpPr>
          <p:cNvPr id="16" name="矩形 15"/>
          <p:cNvSpPr/>
          <p:nvPr/>
        </p:nvSpPr>
        <p:spPr>
          <a:xfrm>
            <a:off x="7220640" y="2876109"/>
            <a:ext cx="603250" cy="593725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2C608B"/>
                </a:solidFill>
                <a:latin typeface="思源黑体 CN Regular" charset="-122"/>
                <a:ea typeface="思源黑体 CN Regular" charset="-122"/>
              </a:rPr>
              <a:t>4</a:t>
            </a:r>
          </a:p>
        </p:txBody>
      </p:sp>
      <p:sp>
        <p:nvSpPr>
          <p:cNvPr id="5" name="文本框"/>
          <p:cNvSpPr txBox="1"/>
          <p:nvPr/>
        </p:nvSpPr>
        <p:spPr>
          <a:xfrm>
            <a:off x="5297819" y="5015737"/>
            <a:ext cx="222444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服务器环境配置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</p:txBody>
      </p:sp>
      <p:sp>
        <p:nvSpPr>
          <p:cNvPr id="2" name="文本框">
            <a:extLst>
              <a:ext uri="{FF2B5EF4-FFF2-40B4-BE49-F238E27FC236}">
                <a16:creationId xmlns:a16="http://schemas.microsoft.com/office/drawing/2014/main" id="{336724A8-DEE1-7443-2F6E-3A92A51CF4E5}"/>
              </a:ext>
            </a:extLst>
          </p:cNvPr>
          <p:cNvSpPr txBox="1"/>
          <p:nvPr/>
        </p:nvSpPr>
        <p:spPr>
          <a:xfrm>
            <a:off x="5038283" y="5374530"/>
            <a:ext cx="274351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en-US" altLang="zh-CN" sz="2000" kern="0" dirty="0">
                <a:solidFill>
                  <a:srgbClr val="2C608B"/>
                </a:solidFill>
                <a:ea typeface="思源黑体 CN Normal" charset="-122"/>
              </a:rPr>
              <a:t>MongoDB</a:t>
            </a: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数据库配置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</p:txBody>
      </p:sp>
      <p:sp>
        <p:nvSpPr>
          <p:cNvPr id="14" name="文本框">
            <a:extLst>
              <a:ext uri="{FF2B5EF4-FFF2-40B4-BE49-F238E27FC236}">
                <a16:creationId xmlns:a16="http://schemas.microsoft.com/office/drawing/2014/main" id="{40AD991F-110B-2F6A-A160-D9C9EA3815A0}"/>
              </a:ext>
            </a:extLst>
          </p:cNvPr>
          <p:cNvSpPr txBox="1"/>
          <p:nvPr/>
        </p:nvSpPr>
        <p:spPr>
          <a:xfrm>
            <a:off x="1065924" y="2764266"/>
            <a:ext cx="184347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确定技术路线和架构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993D1-CF53-851B-A219-074BCBB58043}"/>
              </a:ext>
            </a:extLst>
          </p:cNvPr>
          <p:cNvSpPr/>
          <p:nvPr/>
        </p:nvSpPr>
        <p:spPr>
          <a:xfrm>
            <a:off x="8372957" y="1606443"/>
            <a:ext cx="603250" cy="593725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思源黑体 CN Regular" charset="-122"/>
                <a:ea typeface="思源黑体 CN Regular" charset="-122"/>
              </a:rPr>
              <a:t>5</a:t>
            </a:r>
          </a:p>
        </p:txBody>
      </p:sp>
      <p:sp>
        <p:nvSpPr>
          <p:cNvPr id="21" name="文本框">
            <a:extLst>
              <a:ext uri="{FF2B5EF4-FFF2-40B4-BE49-F238E27FC236}">
                <a16:creationId xmlns:a16="http://schemas.microsoft.com/office/drawing/2014/main" id="{647F3702-7B68-18AF-C725-BCBC1391B1EA}"/>
              </a:ext>
            </a:extLst>
          </p:cNvPr>
          <p:cNvSpPr txBox="1"/>
          <p:nvPr/>
        </p:nvSpPr>
        <p:spPr>
          <a:xfrm>
            <a:off x="5815091" y="2972916"/>
            <a:ext cx="145394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爬虫开发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</p:txBody>
      </p:sp>
      <p:sp>
        <p:nvSpPr>
          <p:cNvPr id="22" name="文本框">
            <a:extLst>
              <a:ext uri="{FF2B5EF4-FFF2-40B4-BE49-F238E27FC236}">
                <a16:creationId xmlns:a16="http://schemas.microsoft.com/office/drawing/2014/main" id="{01355FFB-07FA-386A-86BA-EACC21EEB4DC}"/>
              </a:ext>
            </a:extLst>
          </p:cNvPr>
          <p:cNvSpPr txBox="1"/>
          <p:nvPr/>
        </p:nvSpPr>
        <p:spPr>
          <a:xfrm>
            <a:off x="7522265" y="795582"/>
            <a:ext cx="2083524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前后端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  <a:p>
            <a:pPr indent="0" algn="ctr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开发与调试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8DDA8E6-7097-C86F-6CBD-22E20E1EB3DB}"/>
              </a:ext>
            </a:extLst>
          </p:cNvPr>
          <p:cNvSpPr/>
          <p:nvPr/>
        </p:nvSpPr>
        <p:spPr>
          <a:xfrm>
            <a:off x="10222393" y="2883815"/>
            <a:ext cx="603250" cy="593725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C608B"/>
                </a:solidFill>
                <a:latin typeface="思源黑体 CN Regular" charset="-122"/>
                <a:ea typeface="思源黑体 CN Regular" charset="-122"/>
              </a:rPr>
              <a:t>6</a:t>
            </a:r>
          </a:p>
        </p:txBody>
      </p:sp>
      <p:sp>
        <p:nvSpPr>
          <p:cNvPr id="24" name="文本框">
            <a:extLst>
              <a:ext uri="{FF2B5EF4-FFF2-40B4-BE49-F238E27FC236}">
                <a16:creationId xmlns:a16="http://schemas.microsoft.com/office/drawing/2014/main" id="{CA476561-BD70-D546-E67A-B2A35C5F65B1}"/>
              </a:ext>
            </a:extLst>
          </p:cNvPr>
          <p:cNvSpPr txBox="1"/>
          <p:nvPr/>
        </p:nvSpPr>
        <p:spPr>
          <a:xfrm>
            <a:off x="9357842" y="3619004"/>
            <a:ext cx="260597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开发日志记录功能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  <a:p>
            <a:pPr indent="0" algn="ctr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可视化数据分析功能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</p:txBody>
      </p:sp>
      <p:sp>
        <p:nvSpPr>
          <p:cNvPr id="17" name="文本框">
            <a:extLst>
              <a:ext uri="{FF2B5EF4-FFF2-40B4-BE49-F238E27FC236}">
                <a16:creationId xmlns:a16="http://schemas.microsoft.com/office/drawing/2014/main" id="{9FE282A8-C481-4D30-862F-11C98911F94C}"/>
              </a:ext>
            </a:extLst>
          </p:cNvPr>
          <p:cNvSpPr txBox="1"/>
          <p:nvPr/>
        </p:nvSpPr>
        <p:spPr>
          <a:xfrm>
            <a:off x="3127891" y="2410323"/>
            <a:ext cx="184347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安排组员分工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  <a:p>
            <a:pPr indent="0" algn="ctr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确定文档模板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799840" y="2393315"/>
            <a:ext cx="1198245" cy="20237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60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03770" y="1057415"/>
            <a:ext cx="26898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整体情况</a:t>
            </a:r>
          </a:p>
        </p:txBody>
      </p:sp>
      <p:sp>
        <p:nvSpPr>
          <p:cNvPr id="5" name="椭圆 4"/>
          <p:cNvSpPr/>
          <p:nvPr/>
        </p:nvSpPr>
        <p:spPr>
          <a:xfrm>
            <a:off x="6496050" y="991870"/>
            <a:ext cx="654685" cy="654685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39560" y="1057910"/>
            <a:ext cx="367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思源黑体 CN ExtraLight" charset="-122"/>
                <a:ea typeface="思源黑体 CN ExtraLight" charset="-122"/>
                <a:cs typeface="方正清刻本悦宋简体" charset="-122"/>
                <a:sym typeface="微软雅黑" panose="020B0503020204020204" pitchFamily="34" charset="-122"/>
              </a:rPr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03770" y="2144237"/>
            <a:ext cx="26898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张雲赫工作部分</a:t>
            </a:r>
          </a:p>
        </p:txBody>
      </p:sp>
      <p:sp>
        <p:nvSpPr>
          <p:cNvPr id="8" name="椭圆 7"/>
          <p:cNvSpPr/>
          <p:nvPr/>
        </p:nvSpPr>
        <p:spPr>
          <a:xfrm>
            <a:off x="6496050" y="2078692"/>
            <a:ext cx="654685" cy="654685"/>
          </a:xfrm>
          <a:prstGeom prst="ellips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39560" y="2144732"/>
            <a:ext cx="367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b="1" kern="0" dirty="0">
                <a:solidFill>
                  <a:srgbClr val="2C608B"/>
                </a:solidFill>
                <a:latin typeface="思源黑体 CN ExtraLight" charset="-122"/>
                <a:ea typeface="思源黑体 CN ExtraLight" charset="-122"/>
                <a:cs typeface="方正清刻本悦宋简体" charset="-122"/>
                <a:sym typeface="微软雅黑" panose="020B0503020204020204" pitchFamily="34" charset="-122"/>
              </a:rPr>
              <a:t>2</a:t>
            </a:r>
          </a:p>
        </p:txBody>
      </p:sp>
      <p:sp>
        <p:nvSpPr>
          <p:cNvPr id="21" name="椭圆 20"/>
          <p:cNvSpPr/>
          <p:nvPr/>
        </p:nvSpPr>
        <p:spPr>
          <a:xfrm>
            <a:off x="6496050" y="3166542"/>
            <a:ext cx="654685" cy="654685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39560" y="3232582"/>
            <a:ext cx="367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思源黑体 CN ExtraLight" charset="-122"/>
                <a:ea typeface="思源黑体 CN ExtraLight" charset="-122"/>
                <a:cs typeface="方正清刻本悦宋简体" charset="-122"/>
                <a:sym typeface="微软雅黑" panose="020B0503020204020204" pitchFamily="34" charset="-122"/>
              </a:rPr>
              <a:t>3</a:t>
            </a:r>
          </a:p>
        </p:txBody>
      </p:sp>
      <p:sp>
        <p:nvSpPr>
          <p:cNvPr id="25" name="椭圆 24"/>
          <p:cNvSpPr/>
          <p:nvPr/>
        </p:nvSpPr>
        <p:spPr>
          <a:xfrm>
            <a:off x="6496050" y="4304734"/>
            <a:ext cx="654685" cy="654685"/>
          </a:xfrm>
          <a:prstGeom prst="ellips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39560" y="4370774"/>
            <a:ext cx="367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b="1" kern="0" dirty="0">
                <a:solidFill>
                  <a:srgbClr val="2C608B"/>
                </a:solidFill>
                <a:latin typeface="思源黑体 CN ExtraLight" charset="-122"/>
                <a:ea typeface="思源黑体 CN ExtraLight" charset="-122"/>
                <a:cs typeface="方正清刻本悦宋简体" charset="-122"/>
                <a:sym typeface="微软雅黑" panose="020B0503020204020204" pitchFamily="34" charset="-122"/>
              </a:rPr>
              <a:t>4</a:t>
            </a:r>
          </a:p>
        </p:txBody>
      </p:sp>
      <p:sp>
        <p:nvSpPr>
          <p:cNvPr id="7" name="椭圆 6"/>
          <p:cNvSpPr/>
          <p:nvPr/>
        </p:nvSpPr>
        <p:spPr>
          <a:xfrm>
            <a:off x="6496050" y="5376886"/>
            <a:ext cx="654685" cy="654685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39560" y="5442926"/>
            <a:ext cx="367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en-US" altLang="zh-CN" sz="2800" b="1" kern="0" dirty="0">
                <a:solidFill>
                  <a:schemeClr val="bg1"/>
                </a:solidFill>
                <a:latin typeface="思源黑体 CN ExtraLight" charset="-122"/>
                <a:ea typeface="思源黑体 CN ExtraLight" charset="-122"/>
                <a:cs typeface="方正清刻本悦宋简体" charset="-122"/>
                <a:sym typeface="微软雅黑" panose="020B0503020204020204" pitchFamily="34" charset="-122"/>
              </a:rPr>
              <a:t>5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7303770" y="3166587"/>
            <a:ext cx="2689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文彦哲工作部分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303770" y="4294347"/>
            <a:ext cx="2689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刘骜工作部分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7304405" y="5422265"/>
            <a:ext cx="27508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杨致远工作部分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服务器环境配置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服务器环境配置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18244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服务器选型，租用云服务器</a:t>
            </a:r>
          </a:p>
        </p:txBody>
      </p:sp>
      <p:sp>
        <p:nvSpPr>
          <p:cNvPr id="29" name="矩形 2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"/>
          <p:cNvSpPr txBox="1"/>
          <p:nvPr>
            <p:custDataLst>
              <p:tags r:id="rId6"/>
            </p:custDataLst>
          </p:nvPr>
        </p:nvSpPr>
        <p:spPr>
          <a:xfrm>
            <a:off x="1312844" y="2755493"/>
            <a:ext cx="4955067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设置防火墙规则，允许外部访问服务器上的必要端口</a:t>
            </a:r>
          </a:p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5351" y="3573494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"/>
          <p:cNvSpPr txBox="1"/>
          <p:nvPr>
            <p:custDataLst>
              <p:tags r:id="rId7"/>
            </p:custDataLst>
          </p:nvPr>
        </p:nvSpPr>
        <p:spPr>
          <a:xfrm>
            <a:off x="1312844" y="3522664"/>
            <a:ext cx="533453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开放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端口、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端口、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SSH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端口等</a:t>
            </a:r>
          </a:p>
        </p:txBody>
      </p:sp>
      <p:sp>
        <p:nvSpPr>
          <p:cNvPr id="33" name="矩形 32"/>
          <p:cNvSpPr/>
          <p:nvPr/>
        </p:nvSpPr>
        <p:spPr>
          <a:xfrm>
            <a:off x="895351" y="4149804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"/>
          <p:cNvSpPr txBox="1"/>
          <p:nvPr>
            <p:custDataLst>
              <p:tags r:id="rId8"/>
            </p:custDataLst>
          </p:nvPr>
        </p:nvSpPr>
        <p:spPr>
          <a:xfrm>
            <a:off x="1312844" y="4098974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配置服务器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conda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环境</a:t>
            </a:r>
          </a:p>
        </p:txBody>
      </p:sp>
      <p:sp>
        <p:nvSpPr>
          <p:cNvPr id="22" name="矩形 21"/>
          <p:cNvSpPr/>
          <p:nvPr/>
        </p:nvSpPr>
        <p:spPr>
          <a:xfrm>
            <a:off x="895351" y="4822507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"/>
          <p:cNvSpPr txBox="1"/>
          <p:nvPr>
            <p:custDataLst>
              <p:tags r:id="rId9"/>
            </p:custDataLst>
          </p:nvPr>
        </p:nvSpPr>
        <p:spPr>
          <a:xfrm>
            <a:off x="1312844" y="4771677"/>
            <a:ext cx="4425950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操作系统：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Debian 12</a:t>
            </a:r>
          </a:p>
          <a:p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vCPU/s:1 vCPU</a:t>
            </a:r>
          </a:p>
          <a:p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RAM:512.00 MB</a:t>
            </a:r>
          </a:p>
          <a:p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Storage:10 GB SSD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E02EA6-AC26-85F9-7E9C-C7CB0801CB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7911" y="872570"/>
            <a:ext cx="5924089" cy="5006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数据库配置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MongoDB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数据库配置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18244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在服务器上安装和配置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MongoDB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"/>
          <p:cNvSpPr txBox="1"/>
          <p:nvPr>
            <p:custDataLst>
              <p:tags r:id="rId6"/>
            </p:custDataLst>
          </p:nvPr>
        </p:nvSpPr>
        <p:spPr>
          <a:xfrm>
            <a:off x="1312844" y="2755493"/>
            <a:ext cx="495506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初步进行数据设计</a:t>
            </a:r>
          </a:p>
        </p:txBody>
      </p:sp>
      <p:sp>
        <p:nvSpPr>
          <p:cNvPr id="31" name="矩形 30"/>
          <p:cNvSpPr/>
          <p:nvPr/>
        </p:nvSpPr>
        <p:spPr>
          <a:xfrm>
            <a:off x="895351" y="3368014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"/>
          <p:cNvSpPr txBox="1"/>
          <p:nvPr>
            <p:custDataLst>
              <p:tags r:id="rId7"/>
            </p:custDataLst>
          </p:nvPr>
        </p:nvSpPr>
        <p:spPr>
          <a:xfrm>
            <a:off x="1312844" y="3317184"/>
            <a:ext cx="4955067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用户认证：配置用户身份验证和权限控制，确保数据的安全性。</a:t>
            </a:r>
          </a:p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5351" y="4149804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"/>
          <p:cNvSpPr txBox="1"/>
          <p:nvPr>
            <p:custDataLst>
              <p:tags r:id="rId8"/>
            </p:custDataLst>
          </p:nvPr>
        </p:nvSpPr>
        <p:spPr>
          <a:xfrm>
            <a:off x="1312844" y="4098974"/>
            <a:ext cx="4783156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配置公网访问：为方便外部访问，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MongoDB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已配置允许公网访问，但仅限指定</a:t>
            </a:r>
            <a:r>
              <a:rPr lang="e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地址。</a:t>
            </a:r>
          </a:p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95351" y="4884151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"/>
          <p:cNvSpPr txBox="1"/>
          <p:nvPr>
            <p:custDataLst>
              <p:tags r:id="rId9"/>
            </p:custDataLst>
          </p:nvPr>
        </p:nvSpPr>
        <p:spPr>
          <a:xfrm>
            <a:off x="1312844" y="4833321"/>
            <a:ext cx="4425950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开放服务器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27017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端口，便于外部访问数据库</a:t>
            </a:r>
          </a:p>
          <a:p>
            <a:endParaRPr lang="en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63DFE7-AB5B-44AA-985A-3C91129613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1984" y="1051166"/>
            <a:ext cx="5969484" cy="4755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171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配置</a:t>
            </a:r>
            <a:r>
              <a:rPr lang="en-GB" altLang="zh-CN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Elasticsearch</a:t>
            </a:r>
          </a:p>
          <a:p>
            <a:pPr indent="0" algn="l" defTabSz="965835">
              <a:buFont typeface="Wingdings" panose="05000000000000000000" pitchFamily="2" charset="2"/>
              <a:buNone/>
              <a:defRPr/>
            </a:pPr>
            <a:endParaRPr lang="zh-CN" altLang="en-US" sz="2800" kern="0" dirty="0">
              <a:solidFill>
                <a:srgbClr val="2C608B"/>
              </a:solidFill>
              <a:latin typeface="思源黑体 CN Normal" panose="020B0500000000000000" charset="-122"/>
              <a:ea typeface="思源黑体 CN Normal" panose="020B0500000000000000" charset="-122"/>
              <a:cs typeface="方正清刻本悦宋简体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配置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Elasticsearch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18244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下载并安装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3645" y="1527881"/>
            <a:ext cx="5981454" cy="349915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"/>
          <p:cNvSpPr txBox="1"/>
          <p:nvPr>
            <p:custDataLst>
              <p:tags r:id="rId6"/>
            </p:custDataLst>
          </p:nvPr>
        </p:nvSpPr>
        <p:spPr>
          <a:xfrm>
            <a:off x="1312844" y="2755493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强依赖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JDK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</a:p>
        </p:txBody>
      </p:sp>
      <p:sp>
        <p:nvSpPr>
          <p:cNvPr id="31" name="矩形 30"/>
          <p:cNvSpPr/>
          <p:nvPr/>
        </p:nvSpPr>
        <p:spPr>
          <a:xfrm>
            <a:off x="895351" y="348102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"/>
          <p:cNvSpPr txBox="1"/>
          <p:nvPr>
            <p:custDataLst>
              <p:tags r:id="rId7"/>
            </p:custDataLst>
          </p:nvPr>
        </p:nvSpPr>
        <p:spPr>
          <a:xfrm>
            <a:off x="1312844" y="343019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更改运行内存</a:t>
            </a:r>
          </a:p>
        </p:txBody>
      </p:sp>
      <p:sp>
        <p:nvSpPr>
          <p:cNvPr id="33" name="矩形 32"/>
          <p:cNvSpPr/>
          <p:nvPr/>
        </p:nvSpPr>
        <p:spPr>
          <a:xfrm>
            <a:off x="895351" y="405733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"/>
          <p:cNvSpPr txBox="1"/>
          <p:nvPr>
            <p:custDataLst>
              <p:tags r:id="rId8"/>
            </p:custDataLst>
          </p:nvPr>
        </p:nvSpPr>
        <p:spPr>
          <a:xfrm>
            <a:off x="1312844" y="400650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专用用户</a:t>
            </a:r>
          </a:p>
        </p:txBody>
      </p:sp>
      <p:sp>
        <p:nvSpPr>
          <p:cNvPr id="35" name="矩形 34"/>
          <p:cNvSpPr/>
          <p:nvPr/>
        </p:nvSpPr>
        <p:spPr>
          <a:xfrm>
            <a:off x="895351" y="46844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"/>
          <p:cNvSpPr txBox="1"/>
          <p:nvPr>
            <p:custDataLst>
              <p:tags r:id="rId9"/>
            </p:custDataLst>
          </p:nvPr>
        </p:nvSpPr>
        <p:spPr>
          <a:xfrm>
            <a:off x="1312844" y="463364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配置远程访问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、端口等</a:t>
            </a:r>
          </a:p>
        </p:txBody>
      </p:sp>
      <p:sp>
        <p:nvSpPr>
          <p:cNvPr id="37" name="矩形 36"/>
          <p:cNvSpPr/>
          <p:nvPr/>
        </p:nvSpPr>
        <p:spPr>
          <a:xfrm>
            <a:off x="895351" y="5304891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"/>
          <p:cNvSpPr txBox="1"/>
          <p:nvPr>
            <p:custDataLst>
              <p:tags r:id="rId10"/>
            </p:custDataLst>
          </p:nvPr>
        </p:nvSpPr>
        <p:spPr>
          <a:xfrm>
            <a:off x="1312844" y="5254061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身份验证和访问控制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爬虫开发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933740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爬虫开发爬虫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984570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3204066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3153236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设置页面解析规则，确保数据的结构化存储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5351" y="3777111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95351" y="4451816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95351" y="5028126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"/>
          <p:cNvSpPr txBox="1"/>
          <p:nvPr>
            <p:custDataLst>
              <p:tags r:id="rId6"/>
            </p:custDataLst>
          </p:nvPr>
        </p:nvSpPr>
        <p:spPr>
          <a:xfrm>
            <a:off x="1312844" y="4393130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配置数据存储管道，将抓取的数据存储数据库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"/>
          <p:cNvSpPr txBox="1"/>
          <p:nvPr>
            <p:custDataLst>
              <p:tags r:id="rId7"/>
            </p:custDataLst>
          </p:nvPr>
        </p:nvSpPr>
        <p:spPr>
          <a:xfrm>
            <a:off x="1312844" y="3738698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数据清洗，匹配文章作者并在数据库中更新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"/>
          <p:cNvSpPr txBox="1"/>
          <p:nvPr>
            <p:custDataLst>
              <p:tags r:id="rId8"/>
            </p:custDataLst>
          </p:nvPr>
        </p:nvSpPr>
        <p:spPr>
          <a:xfrm>
            <a:off x="1312844" y="4992685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配置代理、随机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User Agent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，避免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5351" y="2576984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"/>
          <p:cNvSpPr txBox="1"/>
          <p:nvPr>
            <p:custDataLst>
              <p:tags r:id="rId9"/>
            </p:custDataLst>
          </p:nvPr>
        </p:nvSpPr>
        <p:spPr>
          <a:xfrm>
            <a:off x="1312844" y="2526154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设置页面解析规则，使用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xpath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提取内容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5351" y="567531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"/>
          <p:cNvSpPr txBox="1"/>
          <p:nvPr>
            <p:custDataLst>
              <p:tags r:id="rId10"/>
            </p:custDataLst>
          </p:nvPr>
        </p:nvSpPr>
        <p:spPr>
          <a:xfrm>
            <a:off x="1312844" y="5639877"/>
            <a:ext cx="599208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动态调整爬取间隔、进程数等参数，保证爬虫持续运行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95351" y="204803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"/>
          <p:cNvSpPr txBox="1"/>
          <p:nvPr>
            <p:custDataLst>
              <p:tags r:id="rId11"/>
            </p:custDataLst>
          </p:nvPr>
        </p:nvSpPr>
        <p:spPr>
          <a:xfrm>
            <a:off x="1312844" y="2012000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设置爬取顺序和范围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BFD0EA-1C76-18A3-8356-92DD273D7C1E}"/>
              </a:ext>
            </a:extLst>
          </p:cNvPr>
          <p:cNvSpPr/>
          <p:nvPr/>
        </p:nvSpPr>
        <p:spPr>
          <a:xfrm>
            <a:off x="895351" y="1533964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">
            <a:extLst>
              <a:ext uri="{FF2B5EF4-FFF2-40B4-BE49-F238E27FC236}">
                <a16:creationId xmlns:a16="http://schemas.microsoft.com/office/drawing/2014/main" id="{11D4363A-629C-4D72-223D-384F10A8894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312844" y="1497926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ACL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Arxiv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爬虫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B50EF8-73FF-B8D5-4FA2-E341B54C3185}"/>
              </a:ext>
            </a:extLst>
          </p:cNvPr>
          <p:cNvGrpSpPr/>
          <p:nvPr/>
        </p:nvGrpSpPr>
        <p:grpSpPr>
          <a:xfrm>
            <a:off x="8743308" y="4750266"/>
            <a:ext cx="3330204" cy="1960198"/>
            <a:chOff x="5573" y="3549"/>
            <a:chExt cx="7483" cy="43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8C448B5-9D7D-B48D-D55B-EB89EC103033}"/>
                </a:ext>
              </a:extLst>
            </p:cNvPr>
            <p:cNvGrpSpPr/>
            <p:nvPr/>
          </p:nvGrpSpPr>
          <p:grpSpPr>
            <a:xfrm>
              <a:off x="5573" y="4902"/>
              <a:ext cx="2948" cy="2948"/>
              <a:chOff x="12613" y="4868"/>
              <a:chExt cx="3350" cy="3350"/>
            </a:xfrm>
          </p:grpSpPr>
          <p:pic>
            <p:nvPicPr>
              <p:cNvPr id="36" name="图片 35" descr="3640585">
                <a:extLst>
                  <a:ext uri="{FF2B5EF4-FFF2-40B4-BE49-F238E27FC236}">
                    <a16:creationId xmlns:a16="http://schemas.microsoft.com/office/drawing/2014/main" id="{9EAC366B-1CAB-14CA-0FC9-1E671AA4D71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27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4033507-216F-9124-CA7E-F443C5CFEE61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E321792-DA8C-5E8E-5142-5BF63EC55DEF}"/>
                </a:ext>
              </a:extLst>
            </p:cNvPr>
            <p:cNvGrpSpPr/>
            <p:nvPr/>
          </p:nvGrpSpPr>
          <p:grpSpPr>
            <a:xfrm>
              <a:off x="8174" y="3549"/>
              <a:ext cx="2249" cy="2249"/>
              <a:chOff x="12613" y="4868"/>
              <a:chExt cx="3350" cy="3350"/>
            </a:xfrm>
          </p:grpSpPr>
          <p:pic>
            <p:nvPicPr>
              <p:cNvPr id="34" name="图片 33" descr="3640585">
                <a:extLst>
                  <a:ext uri="{FF2B5EF4-FFF2-40B4-BE49-F238E27FC236}">
                    <a16:creationId xmlns:a16="http://schemas.microsoft.com/office/drawing/2014/main" id="{950DC414-22C0-2570-41C9-69EB85DB148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8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8A4FC1D-606A-062F-B966-43DCC36623AA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1B8B98F-09B4-7C03-90F2-56C46F03B840}"/>
                </a:ext>
              </a:extLst>
            </p:cNvPr>
            <p:cNvGrpSpPr/>
            <p:nvPr/>
          </p:nvGrpSpPr>
          <p:grpSpPr>
            <a:xfrm>
              <a:off x="9775" y="5808"/>
              <a:ext cx="1866" cy="1866"/>
              <a:chOff x="12611" y="4868"/>
              <a:chExt cx="3351" cy="3351"/>
            </a:xfrm>
          </p:grpSpPr>
          <p:pic>
            <p:nvPicPr>
              <p:cNvPr id="19" name="图片 18" descr="3640585">
                <a:extLst>
                  <a:ext uri="{FF2B5EF4-FFF2-40B4-BE49-F238E27FC236}">
                    <a16:creationId xmlns:a16="http://schemas.microsoft.com/office/drawing/2014/main" id="{2BE62102-8D7B-6630-0AE3-21A45A690F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7"/>
              <a:stretch>
                <a:fillRect/>
              </a:stretch>
            </p:blipFill>
            <p:spPr>
              <a:xfrm>
                <a:off x="12611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1F52D1A-060D-1403-EE67-FBBBC1BF3970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CBE395F-E36E-CFF7-426D-13C3D23A0469}"/>
                </a:ext>
              </a:extLst>
            </p:cNvPr>
            <p:cNvGrpSpPr/>
            <p:nvPr/>
          </p:nvGrpSpPr>
          <p:grpSpPr>
            <a:xfrm>
              <a:off x="11756" y="5098"/>
              <a:ext cx="1300" cy="1300"/>
              <a:chOff x="12613" y="4868"/>
              <a:chExt cx="3350" cy="3350"/>
            </a:xfrm>
          </p:grpSpPr>
          <p:pic>
            <p:nvPicPr>
              <p:cNvPr id="17" name="图片 16" descr="3640585">
                <a:extLst>
                  <a:ext uri="{FF2B5EF4-FFF2-40B4-BE49-F238E27FC236}">
                    <a16:creationId xmlns:a16="http://schemas.microsoft.com/office/drawing/2014/main" id="{51594039-742F-7D19-B977-EBD94D9198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8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95E49AC-3338-9DD9-2520-DF9DECFE2CCD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3" name="图片 12" descr="21541560">
              <a:extLst>
                <a:ext uri="{FF2B5EF4-FFF2-40B4-BE49-F238E27FC236}">
                  <a16:creationId xmlns:a16="http://schemas.microsoft.com/office/drawing/2014/main" id="{C3A1484E-6DE7-4BAB-44F7-A5109086547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/>
            <a:stretch>
              <a:fillRect/>
            </a:stretch>
          </p:blipFill>
          <p:spPr>
            <a:xfrm>
              <a:off x="6794" y="6108"/>
              <a:ext cx="507" cy="507"/>
            </a:xfrm>
            <a:prstGeom prst="rect">
              <a:avLst/>
            </a:prstGeom>
          </p:spPr>
        </p:pic>
        <p:pic>
          <p:nvPicPr>
            <p:cNvPr id="14" name="图片 13" descr="21541535">
              <a:extLst>
                <a:ext uri="{FF2B5EF4-FFF2-40B4-BE49-F238E27FC236}">
                  <a16:creationId xmlns:a16="http://schemas.microsoft.com/office/drawing/2014/main" id="{8CA2A5A4-6AD6-73E6-C97E-9960BB110FA4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9028" y="4403"/>
              <a:ext cx="543" cy="543"/>
            </a:xfrm>
            <a:prstGeom prst="rect">
              <a:avLst/>
            </a:prstGeom>
          </p:spPr>
        </p:pic>
        <p:pic>
          <p:nvPicPr>
            <p:cNvPr id="15" name="图片 14" descr="21541537">
              <a:extLst>
                <a:ext uri="{FF2B5EF4-FFF2-40B4-BE49-F238E27FC236}">
                  <a16:creationId xmlns:a16="http://schemas.microsoft.com/office/drawing/2014/main" id="{43505FED-687C-E3B3-6B92-B64DF8B82C2C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10437" y="6468"/>
              <a:ext cx="545" cy="545"/>
            </a:xfrm>
            <a:prstGeom prst="rect">
              <a:avLst/>
            </a:prstGeom>
          </p:spPr>
        </p:pic>
        <p:pic>
          <p:nvPicPr>
            <p:cNvPr id="16" name="图片 15" descr="21541523">
              <a:extLst>
                <a:ext uri="{FF2B5EF4-FFF2-40B4-BE49-F238E27FC236}">
                  <a16:creationId xmlns:a16="http://schemas.microsoft.com/office/drawing/2014/main" id="{63A4E02E-6003-774D-5065-D7E7D7381A89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12173" y="5515"/>
              <a:ext cx="466" cy="466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日志记录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4744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后端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Flask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程序的日志记录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982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681560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630730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分别为日志文件、终端等配置日志记录级别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5351" y="3254605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95351" y="3929310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95351" y="4505620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95351" y="5132760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4151" y="70536"/>
            <a:ext cx="3399155" cy="38049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4"/>
          <a:srcRect r="15570" b="7921"/>
          <a:stretch>
            <a:fillRect/>
          </a:stretch>
        </p:blipFill>
        <p:spPr>
          <a:xfrm>
            <a:off x="7670271" y="3943038"/>
            <a:ext cx="3393035" cy="2805472"/>
          </a:xfrm>
          <a:prstGeom prst="rect">
            <a:avLst/>
          </a:prstGeom>
        </p:spPr>
      </p:pic>
      <p:sp>
        <p:nvSpPr>
          <p:cNvPr id="22" name="文本框"/>
          <p:cNvSpPr txBox="1"/>
          <p:nvPr>
            <p:custDataLst>
              <p:tags r:id="rId6"/>
            </p:custDataLst>
          </p:nvPr>
        </p:nvSpPr>
        <p:spPr>
          <a:xfrm>
            <a:off x="1312844" y="3197014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分别配置三个日志处理器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"/>
          <p:cNvSpPr txBox="1"/>
          <p:nvPr>
            <p:custDataLst>
              <p:tags r:id="rId7"/>
            </p:custDataLst>
          </p:nvPr>
        </p:nvSpPr>
        <p:spPr>
          <a:xfrm>
            <a:off x="1312844" y="3858428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定义日志记录格式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"/>
          <p:cNvSpPr txBox="1"/>
          <p:nvPr>
            <p:custDataLst>
              <p:tags r:id="rId8"/>
            </p:custDataLst>
          </p:nvPr>
        </p:nvSpPr>
        <p:spPr>
          <a:xfrm>
            <a:off x="1312844" y="4409338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日志过大自动切分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"/>
          <p:cNvSpPr txBox="1"/>
          <p:nvPr>
            <p:custDataLst>
              <p:tags r:id="rId9"/>
            </p:custDataLst>
          </p:nvPr>
        </p:nvSpPr>
        <p:spPr>
          <a:xfrm>
            <a:off x="1312844" y="5097319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循环覆盖，避免占用大量内存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5351" y="20544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"/>
          <p:cNvSpPr txBox="1"/>
          <p:nvPr>
            <p:custDataLst>
              <p:tags r:id="rId10"/>
            </p:custDataLst>
          </p:nvPr>
        </p:nvSpPr>
        <p:spPr>
          <a:xfrm>
            <a:off x="1312844" y="2003648"/>
            <a:ext cx="53610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yaml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统一控制配置信息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开发可视化数据分析功能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18244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遍历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所有作者信息，查找发表文献记录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"/>
          <p:cNvSpPr txBox="1"/>
          <p:nvPr>
            <p:custDataLst>
              <p:tags r:id="rId6"/>
            </p:custDataLst>
          </p:nvPr>
        </p:nvSpPr>
        <p:spPr>
          <a:xfrm>
            <a:off x="1312844" y="2755493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按照年份区间划分，统计数量和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paper id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5351" y="348102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"/>
          <p:cNvSpPr txBox="1"/>
          <p:nvPr>
            <p:custDataLst>
              <p:tags r:id="rId7"/>
            </p:custDataLst>
          </p:nvPr>
        </p:nvSpPr>
        <p:spPr>
          <a:xfrm>
            <a:off x="1312844" y="343019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visualize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表中更新或插入可视化数据</a:t>
            </a:r>
          </a:p>
        </p:txBody>
      </p:sp>
      <p:sp>
        <p:nvSpPr>
          <p:cNvPr id="33" name="矩形 32"/>
          <p:cNvSpPr/>
          <p:nvPr/>
        </p:nvSpPr>
        <p:spPr>
          <a:xfrm>
            <a:off x="895351" y="405733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"/>
          <p:cNvSpPr txBox="1"/>
          <p:nvPr>
            <p:custDataLst>
              <p:tags r:id="rId8"/>
            </p:custDataLst>
          </p:nvPr>
        </p:nvSpPr>
        <p:spPr>
          <a:xfrm>
            <a:off x="1312844" y="4006508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动态调整年份区间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4809" y="334196"/>
            <a:ext cx="4700102" cy="618960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95351" y="4730041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"/>
          <p:cNvSpPr txBox="1"/>
          <p:nvPr>
            <p:custDataLst>
              <p:tags r:id="rId9"/>
            </p:custDataLst>
          </p:nvPr>
        </p:nvSpPr>
        <p:spPr>
          <a:xfrm>
            <a:off x="1312844" y="4679211"/>
            <a:ext cx="442595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优化查询方式，提高执行效率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>
            <p:custDataLst>
              <p:tags r:id="rId2"/>
            </p:custDataLst>
          </p:nvPr>
        </p:nvSpPr>
        <p:spPr>
          <a:xfrm>
            <a:off x="1208405" y="1052195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4339590" y="1082040"/>
            <a:ext cx="6771005" cy="4818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接收包含用户信息的请求，验证成功后写入数据库</a:t>
            </a:r>
          </a:p>
        </p:txBody>
      </p:sp>
      <p:sp>
        <p:nvSpPr>
          <p:cNvPr id="16" name="文本框"/>
          <p:cNvSpPr txBox="1"/>
          <p:nvPr>
            <p:custDataLst>
              <p:tags r:id="rId4"/>
            </p:custDataLst>
          </p:nvPr>
        </p:nvSpPr>
        <p:spPr>
          <a:xfrm>
            <a:off x="1453515" y="1205230"/>
            <a:ext cx="16871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用户注册</a:t>
            </a:r>
          </a:p>
        </p:txBody>
      </p:sp>
      <p:sp>
        <p:nvSpPr>
          <p:cNvPr id="17" name="五边形 16"/>
          <p:cNvSpPr/>
          <p:nvPr>
            <p:custDataLst>
              <p:tags r:id="rId5"/>
            </p:custDataLst>
          </p:nvPr>
        </p:nvSpPr>
        <p:spPr>
          <a:xfrm>
            <a:off x="1203960" y="2044700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>
            <p:custDataLst>
              <p:tags r:id="rId6"/>
            </p:custDataLst>
          </p:nvPr>
        </p:nvSpPr>
        <p:spPr>
          <a:xfrm>
            <a:off x="4335145" y="1887635"/>
            <a:ext cx="6771005" cy="9435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在数据库中查询登录信息，返回登陆结果。对管理员登陆返回身份验证的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"/>
          <p:cNvSpPr txBox="1"/>
          <p:nvPr>
            <p:custDataLst>
              <p:tags r:id="rId7"/>
            </p:custDataLst>
          </p:nvPr>
        </p:nvSpPr>
        <p:spPr>
          <a:xfrm>
            <a:off x="1453515" y="2153285"/>
            <a:ext cx="19094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用户登录</a:t>
            </a:r>
          </a:p>
        </p:txBody>
      </p:sp>
      <p:sp>
        <p:nvSpPr>
          <p:cNvPr id="22" name="五边形 21"/>
          <p:cNvSpPr/>
          <p:nvPr>
            <p:custDataLst>
              <p:tags r:id="rId8"/>
            </p:custDataLst>
          </p:nvPr>
        </p:nvSpPr>
        <p:spPr>
          <a:xfrm>
            <a:off x="1208405" y="3269615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 userDrawn="1">
            <p:custDataLst>
              <p:tags r:id="rId9"/>
            </p:custDataLst>
          </p:nvPr>
        </p:nvSpPr>
        <p:spPr>
          <a:xfrm>
            <a:off x="4339590" y="3105714"/>
            <a:ext cx="6771005" cy="9435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在数据库中查询用户收藏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对应的内容，返回用户收藏的详细信息</a:t>
            </a:r>
          </a:p>
        </p:txBody>
      </p:sp>
      <p:sp>
        <p:nvSpPr>
          <p:cNvPr id="24" name="文本框"/>
          <p:cNvSpPr txBox="1"/>
          <p:nvPr>
            <p:custDataLst>
              <p:tags r:id="rId10"/>
            </p:custDataLst>
          </p:nvPr>
        </p:nvSpPr>
        <p:spPr>
          <a:xfrm>
            <a:off x="1457960" y="3378200"/>
            <a:ext cx="2209914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展示收藏结果</a:t>
            </a:r>
          </a:p>
        </p:txBody>
      </p:sp>
      <p:sp>
        <p:nvSpPr>
          <p:cNvPr id="25" name="五边形 24"/>
          <p:cNvSpPr/>
          <p:nvPr>
            <p:custDataLst>
              <p:tags r:id="rId11"/>
            </p:custDataLst>
          </p:nvPr>
        </p:nvSpPr>
        <p:spPr>
          <a:xfrm>
            <a:off x="1203960" y="4485640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 userDrawn="1">
            <p:custDataLst>
              <p:tags r:id="rId12"/>
            </p:custDataLst>
          </p:nvPr>
        </p:nvSpPr>
        <p:spPr>
          <a:xfrm>
            <a:off x="4335144" y="4485640"/>
            <a:ext cx="6771005" cy="4818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返回学者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对应的学者的详细信息、发表论文信息等内容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7" name="文本框"/>
          <p:cNvSpPr txBox="1"/>
          <p:nvPr>
            <p:custDataLst>
              <p:tags r:id="rId13"/>
            </p:custDataLst>
          </p:nvPr>
        </p:nvSpPr>
        <p:spPr>
          <a:xfrm>
            <a:off x="1453515" y="4594225"/>
            <a:ext cx="20307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展示学者主页</a:t>
            </a:r>
          </a:p>
        </p:txBody>
      </p:sp>
      <p:sp>
        <p:nvSpPr>
          <p:cNvPr id="28" name="五边形 27"/>
          <p:cNvSpPr/>
          <p:nvPr>
            <p:custDataLst>
              <p:tags r:id="rId14"/>
            </p:custDataLst>
          </p:nvPr>
        </p:nvSpPr>
        <p:spPr>
          <a:xfrm>
            <a:off x="1203960" y="5577840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 userDrawn="1">
            <p:custDataLst>
              <p:tags r:id="rId15"/>
            </p:custDataLst>
          </p:nvPr>
        </p:nvSpPr>
        <p:spPr>
          <a:xfrm>
            <a:off x="4335144" y="5577205"/>
            <a:ext cx="6771005" cy="4818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返回文献详细信息</a:t>
            </a:r>
          </a:p>
        </p:txBody>
      </p:sp>
      <p:sp>
        <p:nvSpPr>
          <p:cNvPr id="30" name="文本框"/>
          <p:cNvSpPr txBox="1"/>
          <p:nvPr>
            <p:custDataLst>
              <p:tags r:id="rId16"/>
            </p:custDataLst>
          </p:nvPr>
        </p:nvSpPr>
        <p:spPr>
          <a:xfrm>
            <a:off x="1453515" y="5686425"/>
            <a:ext cx="28816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展示文献主页</a:t>
            </a:r>
          </a:p>
        </p:txBody>
      </p:sp>
      <p:sp>
        <p:nvSpPr>
          <p:cNvPr id="31" name="文本框 30"/>
          <p:cNvSpPr txBox="1"/>
          <p:nvPr userDrawn="1">
            <p:custDataLst>
              <p:tags r:id="rId17"/>
            </p:custDataLst>
          </p:nvPr>
        </p:nvSpPr>
        <p:spPr>
          <a:xfrm>
            <a:off x="1203960" y="281305"/>
            <a:ext cx="23723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05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>
            <p:custDataLst>
              <p:tags r:id="rId2"/>
            </p:custDataLst>
          </p:nvPr>
        </p:nvSpPr>
        <p:spPr>
          <a:xfrm>
            <a:off x="1208405" y="1052195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4339590" y="1082040"/>
            <a:ext cx="6771005" cy="4818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验证管理员身份后，对用户数据进行增删改的操作</a:t>
            </a:r>
          </a:p>
        </p:txBody>
      </p:sp>
      <p:sp>
        <p:nvSpPr>
          <p:cNvPr id="16" name="文本框"/>
          <p:cNvSpPr txBox="1"/>
          <p:nvPr>
            <p:custDataLst>
              <p:tags r:id="rId4"/>
            </p:custDataLst>
          </p:nvPr>
        </p:nvSpPr>
        <p:spPr>
          <a:xfrm>
            <a:off x="1453515" y="1177865"/>
            <a:ext cx="234792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管理员管理用户</a:t>
            </a:r>
          </a:p>
        </p:txBody>
      </p:sp>
      <p:sp>
        <p:nvSpPr>
          <p:cNvPr id="17" name="五边形 16"/>
          <p:cNvSpPr/>
          <p:nvPr>
            <p:custDataLst>
              <p:tags r:id="rId5"/>
            </p:custDataLst>
          </p:nvPr>
        </p:nvSpPr>
        <p:spPr>
          <a:xfrm>
            <a:off x="1203960" y="1941960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>
            <p:custDataLst>
              <p:tags r:id="rId6"/>
            </p:custDataLst>
          </p:nvPr>
        </p:nvSpPr>
        <p:spPr>
          <a:xfrm>
            <a:off x="4335144" y="1941960"/>
            <a:ext cx="6771005" cy="4818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验证管理员身份后，对文献、作者信息进行增删改的操作</a:t>
            </a:r>
          </a:p>
        </p:txBody>
      </p:sp>
      <p:sp>
        <p:nvSpPr>
          <p:cNvPr id="21" name="文本框"/>
          <p:cNvSpPr txBox="1"/>
          <p:nvPr>
            <p:custDataLst>
              <p:tags r:id="rId7"/>
            </p:custDataLst>
          </p:nvPr>
        </p:nvSpPr>
        <p:spPr>
          <a:xfrm>
            <a:off x="1453515" y="2050545"/>
            <a:ext cx="20307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管理员管理数据</a:t>
            </a:r>
          </a:p>
        </p:txBody>
      </p:sp>
      <p:sp>
        <p:nvSpPr>
          <p:cNvPr id="22" name="五边形 21"/>
          <p:cNvSpPr/>
          <p:nvPr>
            <p:custDataLst>
              <p:tags r:id="rId8"/>
            </p:custDataLst>
          </p:nvPr>
        </p:nvSpPr>
        <p:spPr>
          <a:xfrm>
            <a:off x="1208405" y="2889474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 userDrawn="1">
            <p:custDataLst>
              <p:tags r:id="rId9"/>
            </p:custDataLst>
          </p:nvPr>
        </p:nvSpPr>
        <p:spPr>
          <a:xfrm>
            <a:off x="4335143" y="2889474"/>
            <a:ext cx="6771005" cy="4818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验证管理员身份后，将设置爬虫的参数写入数据库</a:t>
            </a:r>
          </a:p>
        </p:txBody>
      </p:sp>
      <p:sp>
        <p:nvSpPr>
          <p:cNvPr id="24" name="文本框"/>
          <p:cNvSpPr txBox="1"/>
          <p:nvPr>
            <p:custDataLst>
              <p:tags r:id="rId10"/>
            </p:custDataLst>
          </p:nvPr>
        </p:nvSpPr>
        <p:spPr>
          <a:xfrm>
            <a:off x="1457960" y="2998059"/>
            <a:ext cx="211836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管理员管理爬虫</a:t>
            </a:r>
          </a:p>
        </p:txBody>
      </p:sp>
      <p:sp>
        <p:nvSpPr>
          <p:cNvPr id="25" name="五边形 24"/>
          <p:cNvSpPr/>
          <p:nvPr>
            <p:custDataLst>
              <p:tags r:id="rId11"/>
            </p:custDataLst>
          </p:nvPr>
        </p:nvSpPr>
        <p:spPr>
          <a:xfrm>
            <a:off x="1203960" y="3900019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 userDrawn="1">
            <p:custDataLst>
              <p:tags r:id="rId12"/>
            </p:custDataLst>
          </p:nvPr>
        </p:nvSpPr>
        <p:spPr>
          <a:xfrm>
            <a:off x="4335142" y="3646654"/>
            <a:ext cx="6771005" cy="2328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en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paper_id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获取作者信息，查找论文作者发表论文数量数据，按照年份划分，得到年份区间上发表论文数量数据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7" name="文本框"/>
          <p:cNvSpPr txBox="1"/>
          <p:nvPr>
            <p:custDataLst>
              <p:tags r:id="rId13"/>
            </p:custDataLst>
          </p:nvPr>
        </p:nvSpPr>
        <p:spPr>
          <a:xfrm>
            <a:off x="1453515" y="4008604"/>
            <a:ext cx="20307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文献信息可视化</a:t>
            </a:r>
          </a:p>
        </p:txBody>
      </p:sp>
      <p:sp>
        <p:nvSpPr>
          <p:cNvPr id="28" name="五边形 27"/>
          <p:cNvSpPr/>
          <p:nvPr>
            <p:custDataLst>
              <p:tags r:id="rId14"/>
            </p:custDataLst>
          </p:nvPr>
        </p:nvSpPr>
        <p:spPr>
          <a:xfrm>
            <a:off x="1203960" y="4940849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"/>
          <p:cNvSpPr txBox="1"/>
          <p:nvPr>
            <p:custDataLst>
              <p:tags r:id="rId15"/>
            </p:custDataLst>
          </p:nvPr>
        </p:nvSpPr>
        <p:spPr>
          <a:xfrm>
            <a:off x="1453515" y="5049434"/>
            <a:ext cx="28816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作者信息可视化</a:t>
            </a:r>
          </a:p>
        </p:txBody>
      </p:sp>
      <p:sp>
        <p:nvSpPr>
          <p:cNvPr id="31" name="文本框 30"/>
          <p:cNvSpPr txBox="1"/>
          <p:nvPr userDrawn="1">
            <p:custDataLst>
              <p:tags r:id="rId16"/>
            </p:custDataLst>
          </p:nvPr>
        </p:nvSpPr>
        <p:spPr>
          <a:xfrm>
            <a:off x="1203960" y="281305"/>
            <a:ext cx="23723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7AF989-8625-E1C3-B17F-F0A65F5CA3E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335141" y="4922939"/>
            <a:ext cx="6771005" cy="2328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author</a:t>
            </a:r>
            <a:r>
              <a:rPr lang="en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</a:t>
            </a:r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获取作者信息，查找作者发表论文数量数据，按照年份划分，得到年份区间上发表论文数量数据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五边形 8">
            <a:extLst>
              <a:ext uri="{FF2B5EF4-FFF2-40B4-BE49-F238E27FC236}">
                <a16:creationId xmlns:a16="http://schemas.microsoft.com/office/drawing/2014/main" id="{A575EA38-E705-AA0C-D19A-F6BF787D5B1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03960" y="5950529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34191E-FCD1-630D-A78C-7906990D4A96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335141" y="6029863"/>
            <a:ext cx="7387672" cy="4818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修改收藏、展示详细信息等接口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，重构部分代码并优化功能</a:t>
            </a:r>
          </a:p>
        </p:txBody>
      </p:sp>
      <p:sp>
        <p:nvSpPr>
          <p:cNvPr id="11" name="文本框">
            <a:extLst>
              <a:ext uri="{FF2B5EF4-FFF2-40B4-BE49-F238E27FC236}">
                <a16:creationId xmlns:a16="http://schemas.microsoft.com/office/drawing/2014/main" id="{B6659D96-D064-BD27-3E41-627268D7F873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99402" y="6070740"/>
            <a:ext cx="250203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修改</a:t>
            </a:r>
            <a:r>
              <a:rPr lang="en-US" altLang="zh-CN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bug</a:t>
            </a: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及部分功能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262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>
            <p:custDataLst>
              <p:tags r:id="rId2"/>
            </p:custDataLst>
          </p:nvPr>
        </p:nvSpPr>
        <p:spPr>
          <a:xfrm>
            <a:off x="1208405" y="1052195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4276725" y="865375"/>
            <a:ext cx="6771005" cy="9435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</a:t>
            </a:r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Loading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组件，在前端发出请求后显示加载动画，收到</a:t>
            </a:r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response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后或出现错误后结束加载动画的显示</a:t>
            </a:r>
          </a:p>
        </p:txBody>
      </p:sp>
      <p:sp>
        <p:nvSpPr>
          <p:cNvPr id="16" name="文本框"/>
          <p:cNvSpPr txBox="1"/>
          <p:nvPr>
            <p:custDataLst>
              <p:tags r:id="rId4"/>
            </p:custDataLst>
          </p:nvPr>
        </p:nvSpPr>
        <p:spPr>
          <a:xfrm>
            <a:off x="1453515" y="1205230"/>
            <a:ext cx="16871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Loading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组件</a:t>
            </a:r>
          </a:p>
        </p:txBody>
      </p:sp>
      <p:sp>
        <p:nvSpPr>
          <p:cNvPr id="17" name="五边形 16"/>
          <p:cNvSpPr/>
          <p:nvPr>
            <p:custDataLst>
              <p:tags r:id="rId5"/>
            </p:custDataLst>
          </p:nvPr>
        </p:nvSpPr>
        <p:spPr>
          <a:xfrm>
            <a:off x="1203960" y="2044700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>
            <p:custDataLst>
              <p:tags r:id="rId6"/>
            </p:custDataLst>
          </p:nvPr>
        </p:nvSpPr>
        <p:spPr>
          <a:xfrm>
            <a:off x="4335145" y="1918123"/>
            <a:ext cx="6771005" cy="14051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向后端发出请求，接收后端返回的</a:t>
            </a:r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response</a:t>
            </a:r>
            <a:r>
              <a:rPr lang="zh-CN" alt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绘制作者发表论文趋势折线图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"/>
          <p:cNvSpPr txBox="1"/>
          <p:nvPr>
            <p:custDataLst>
              <p:tags r:id="rId7"/>
            </p:custDataLst>
          </p:nvPr>
        </p:nvSpPr>
        <p:spPr>
          <a:xfrm>
            <a:off x="1453515" y="2153285"/>
            <a:ext cx="22657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作者信息可视化</a:t>
            </a:r>
          </a:p>
        </p:txBody>
      </p:sp>
      <p:sp>
        <p:nvSpPr>
          <p:cNvPr id="22" name="五边形 21"/>
          <p:cNvSpPr/>
          <p:nvPr>
            <p:custDataLst>
              <p:tags r:id="rId8"/>
            </p:custDataLst>
          </p:nvPr>
        </p:nvSpPr>
        <p:spPr>
          <a:xfrm>
            <a:off x="1208405" y="3269615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 userDrawn="1">
            <p:custDataLst>
              <p:tags r:id="rId9"/>
            </p:custDataLst>
          </p:nvPr>
        </p:nvSpPr>
        <p:spPr>
          <a:xfrm>
            <a:off x="4339590" y="3105714"/>
            <a:ext cx="6771005" cy="14051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向后端发出请求，接收后端返回的</a:t>
            </a:r>
            <a:r>
              <a:rPr lang="e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response</a:t>
            </a:r>
            <a:r>
              <a:rPr lang="zh-CN" alt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绘制本篇文章作者发表论文趋势折线图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"/>
          <p:cNvSpPr txBox="1"/>
          <p:nvPr>
            <p:custDataLst>
              <p:tags r:id="rId10"/>
            </p:custDataLst>
          </p:nvPr>
        </p:nvSpPr>
        <p:spPr>
          <a:xfrm>
            <a:off x="1457960" y="3378200"/>
            <a:ext cx="234347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latin typeface="思源黑体 CN Normal" charset="-122"/>
                <a:ea typeface="思源黑体 CN Normal" charset="-122"/>
              </a:rPr>
              <a:t>文献信息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可视化</a:t>
            </a:r>
          </a:p>
        </p:txBody>
      </p:sp>
      <p:sp>
        <p:nvSpPr>
          <p:cNvPr id="25" name="五边形 24"/>
          <p:cNvSpPr/>
          <p:nvPr>
            <p:custDataLst>
              <p:tags r:id="rId11"/>
            </p:custDataLst>
          </p:nvPr>
        </p:nvSpPr>
        <p:spPr>
          <a:xfrm>
            <a:off x="1203960" y="4485640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 userDrawn="1">
            <p:custDataLst>
              <p:tags r:id="rId12"/>
            </p:custDataLst>
          </p:nvPr>
        </p:nvSpPr>
        <p:spPr>
          <a:xfrm>
            <a:off x="4276725" y="4481473"/>
            <a:ext cx="6771005" cy="9435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主页实时显示平台收录的学者、论文数量以及用户数量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7" name="文本框"/>
          <p:cNvSpPr txBox="1"/>
          <p:nvPr>
            <p:custDataLst>
              <p:tags r:id="rId13"/>
            </p:custDataLst>
          </p:nvPr>
        </p:nvSpPr>
        <p:spPr>
          <a:xfrm>
            <a:off x="1453515" y="4594225"/>
            <a:ext cx="20307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平台数据可视化</a:t>
            </a:r>
          </a:p>
        </p:txBody>
      </p:sp>
      <p:sp>
        <p:nvSpPr>
          <p:cNvPr id="28" name="五边形 27"/>
          <p:cNvSpPr/>
          <p:nvPr>
            <p:custDataLst>
              <p:tags r:id="rId14"/>
            </p:custDataLst>
          </p:nvPr>
        </p:nvSpPr>
        <p:spPr>
          <a:xfrm>
            <a:off x="1203960" y="5577840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 userDrawn="1">
            <p:custDataLst>
              <p:tags r:id="rId15"/>
            </p:custDataLst>
          </p:nvPr>
        </p:nvSpPr>
        <p:spPr>
          <a:xfrm>
            <a:off x="4335145" y="5577840"/>
            <a:ext cx="6771005" cy="4818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初步美化搜索结果页面</a:t>
            </a:r>
          </a:p>
        </p:txBody>
      </p:sp>
      <p:sp>
        <p:nvSpPr>
          <p:cNvPr id="30" name="文本框"/>
          <p:cNvSpPr txBox="1"/>
          <p:nvPr>
            <p:custDataLst>
              <p:tags r:id="rId16"/>
            </p:custDataLst>
          </p:nvPr>
        </p:nvSpPr>
        <p:spPr>
          <a:xfrm>
            <a:off x="1453515" y="5686425"/>
            <a:ext cx="288163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初步美化搜索结果</a:t>
            </a:r>
          </a:p>
        </p:txBody>
      </p:sp>
      <p:sp>
        <p:nvSpPr>
          <p:cNvPr id="31" name="文本框 30"/>
          <p:cNvSpPr txBox="1"/>
          <p:nvPr userDrawn="1">
            <p:custDataLst>
              <p:tags r:id="rId17"/>
            </p:custDataLst>
          </p:nvPr>
        </p:nvSpPr>
        <p:spPr>
          <a:xfrm>
            <a:off x="1203960" y="281305"/>
            <a:ext cx="23723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EF15F3-F431-58B1-D3AF-63765E50CC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3960" y="2908955"/>
            <a:ext cx="10009352" cy="37954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500000000000000" charset="-122"/>
                <a:ea typeface="思源黑体 CN Normal" panose="020B0500000000000000" charset="-122"/>
                <a:cs typeface="方正清刻本悦宋简体" charset="-122"/>
                <a:sym typeface="微软雅黑" panose="020B0503020204020204" pitchFamily="34" charset="-122"/>
              </a:rPr>
              <a:t>前端开发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作者信息可视化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144" y="906139"/>
            <a:ext cx="7120453" cy="2856526"/>
          </a:xfrm>
          <a:prstGeom prst="rect">
            <a:avLst/>
          </a:prstGeom>
        </p:spPr>
      </p:pic>
      <p:sp>
        <p:nvSpPr>
          <p:cNvPr id="2" name="文本框">
            <a:extLst>
              <a:ext uri="{FF2B5EF4-FFF2-40B4-BE49-F238E27FC236}">
                <a16:creationId xmlns:a16="http://schemas.microsoft.com/office/drawing/2014/main" id="{D35575EB-F429-3BBA-3DA6-AF5A486C70D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28694" y="3885955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文献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信息可视化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F99268-D1B9-C567-0678-2AFACBE17C3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6901" y="3914560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E3D39C-CC32-BB1E-2A05-BBF8075984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2853" y="3880244"/>
            <a:ext cx="7179036" cy="290138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709670" y="2618105"/>
            <a:ext cx="477266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整体情况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27650" y="1718310"/>
            <a:ext cx="15354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4400" kern="0" dirty="0">
                <a:solidFill>
                  <a:srgbClr val="BBD6EA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ONE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Part.01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10093" y="2595840"/>
            <a:ext cx="6171177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文彦哲工作部分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4980305" y="1718310"/>
            <a:ext cx="26009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4400" kern="0" dirty="0">
                <a:solidFill>
                  <a:srgbClr val="BBD6EA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THREE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Part.03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03960" y="281305"/>
            <a:ext cx="4892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文彦哲工作部分</a:t>
            </a:r>
          </a:p>
        </p:txBody>
      </p:sp>
      <p:sp>
        <p:nvSpPr>
          <p:cNvPr id="3" name="矩形 2"/>
          <p:cNvSpPr/>
          <p:nvPr/>
        </p:nvSpPr>
        <p:spPr>
          <a:xfrm>
            <a:off x="1203960" y="1486535"/>
            <a:ext cx="603250" cy="593725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思源黑体 CN Regular" charset="-122"/>
                <a:ea typeface="思源黑体 CN Regular" charset="-122"/>
              </a:rPr>
              <a:t>1</a:t>
            </a:r>
          </a:p>
        </p:txBody>
      </p:sp>
      <p:sp>
        <p:nvSpPr>
          <p:cNvPr id="12" name="矩形 11"/>
          <p:cNvSpPr/>
          <p:nvPr/>
        </p:nvSpPr>
        <p:spPr>
          <a:xfrm>
            <a:off x="1203960" y="2590165"/>
            <a:ext cx="603250" cy="593725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2C608B"/>
                </a:solidFill>
                <a:latin typeface="思源黑体 CN Regular" charset="-122"/>
                <a:ea typeface="思源黑体 CN Regular" charset="-122"/>
              </a:rPr>
              <a:t>2</a:t>
            </a:r>
          </a:p>
        </p:txBody>
      </p:sp>
      <p:sp>
        <p:nvSpPr>
          <p:cNvPr id="14" name="文本框"/>
          <p:cNvSpPr txBox="1"/>
          <p:nvPr/>
        </p:nvSpPr>
        <p:spPr>
          <a:xfrm>
            <a:off x="2073910" y="1606550"/>
            <a:ext cx="42564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搜索算法</a:t>
            </a:r>
          </a:p>
        </p:txBody>
      </p:sp>
      <p:sp>
        <p:nvSpPr>
          <p:cNvPr id="18" name="矩形 17"/>
          <p:cNvSpPr/>
          <p:nvPr/>
        </p:nvSpPr>
        <p:spPr>
          <a:xfrm>
            <a:off x="1203807" y="3874028"/>
            <a:ext cx="603250" cy="593725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思源黑体 CN Regular" charset="-122"/>
                <a:ea typeface="思源黑体 CN Regular" charset="-122"/>
              </a:rPr>
              <a:t>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73910" y="2687955"/>
            <a:ext cx="4806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后端接口开发与前后端合并调试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73910" y="397192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可视化数据分析功能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搜索算法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后端搜索算法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95351" y="223327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"/>
          <p:cNvSpPr txBox="1"/>
          <p:nvPr>
            <p:custDataLst>
              <p:tags r:id="rId5"/>
            </p:custDataLst>
          </p:nvPr>
        </p:nvSpPr>
        <p:spPr>
          <a:xfrm>
            <a:off x="1312844" y="2182448"/>
            <a:ext cx="442595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通过论文内容和作者姓名进行分词</a:t>
            </a:r>
          </a:p>
        </p:txBody>
      </p:sp>
      <p:sp>
        <p:nvSpPr>
          <p:cNvPr id="29" name="矩形 28"/>
          <p:cNvSpPr/>
          <p:nvPr/>
        </p:nvSpPr>
        <p:spPr>
          <a:xfrm>
            <a:off x="895351" y="280632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"/>
          <p:cNvSpPr txBox="1"/>
          <p:nvPr>
            <p:custDataLst>
              <p:tags r:id="rId6"/>
            </p:custDataLst>
          </p:nvPr>
        </p:nvSpPr>
        <p:spPr>
          <a:xfrm>
            <a:off x="1312545" y="2755265"/>
            <a:ext cx="415988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通过分词分别对论文和作者进行倒排索引</a:t>
            </a:r>
          </a:p>
        </p:txBody>
      </p:sp>
      <p:sp>
        <p:nvSpPr>
          <p:cNvPr id="31" name="矩形 30"/>
          <p:cNvSpPr/>
          <p:nvPr/>
        </p:nvSpPr>
        <p:spPr>
          <a:xfrm>
            <a:off x="895351" y="3573494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"/>
          <p:cNvSpPr txBox="1"/>
          <p:nvPr>
            <p:custDataLst>
              <p:tags r:id="rId7"/>
            </p:custDataLst>
          </p:nvPr>
        </p:nvSpPr>
        <p:spPr>
          <a:xfrm>
            <a:off x="1312545" y="3493770"/>
            <a:ext cx="424116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对于搜索关键词进行正则化，实现了部分搜索</a:t>
            </a:r>
          </a:p>
        </p:txBody>
      </p:sp>
      <p:sp>
        <p:nvSpPr>
          <p:cNvPr id="33" name="矩形 32"/>
          <p:cNvSpPr/>
          <p:nvPr/>
        </p:nvSpPr>
        <p:spPr>
          <a:xfrm>
            <a:off x="895351" y="4198064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"/>
          <p:cNvSpPr txBox="1"/>
          <p:nvPr>
            <p:custDataLst>
              <p:tags r:id="rId8"/>
            </p:custDataLst>
          </p:nvPr>
        </p:nvSpPr>
        <p:spPr>
          <a:xfrm>
            <a:off x="1312844" y="4232959"/>
            <a:ext cx="4425950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对于作者和文献同步搜索，实现了作者文献搜索一体化</a:t>
            </a:r>
          </a:p>
        </p:txBody>
      </p:sp>
      <p:sp>
        <p:nvSpPr>
          <p:cNvPr id="22" name="矩形 21"/>
          <p:cNvSpPr/>
          <p:nvPr/>
        </p:nvSpPr>
        <p:spPr>
          <a:xfrm>
            <a:off x="895351" y="5120957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"/>
          <p:cNvSpPr txBox="1"/>
          <p:nvPr>
            <p:custDataLst>
              <p:tags r:id="rId9"/>
            </p:custDataLst>
          </p:nvPr>
        </p:nvSpPr>
        <p:spPr>
          <a:xfrm>
            <a:off x="1312545" y="5113020"/>
            <a:ext cx="4132580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对于搜索结果进行限流，保证了搜索速度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70220" y="1060450"/>
            <a:ext cx="6621780" cy="4911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搜索算法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409348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文献倒排索引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8785" y="2368550"/>
            <a:ext cx="5687695" cy="3999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04585" y="2369185"/>
            <a:ext cx="5987415" cy="399923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6204586" y="146017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/>
          <p:cNvSpPr txBox="1"/>
          <p:nvPr>
            <p:custDataLst>
              <p:tags r:id="rId8"/>
            </p:custDataLst>
          </p:nvPr>
        </p:nvSpPr>
        <p:spPr>
          <a:xfrm>
            <a:off x="6770034" y="1460148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作者倒排索引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>
            <p:custDataLst>
              <p:tags r:id="rId2"/>
            </p:custDataLst>
          </p:nvPr>
        </p:nvSpPr>
        <p:spPr>
          <a:xfrm>
            <a:off x="1208405" y="1052195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4339590" y="1082040"/>
            <a:ext cx="6771005" cy="5530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向前端返回搜索结果</a:t>
            </a:r>
          </a:p>
        </p:txBody>
      </p:sp>
      <p:sp>
        <p:nvSpPr>
          <p:cNvPr id="16" name="文本框"/>
          <p:cNvSpPr txBox="1"/>
          <p:nvPr>
            <p:custDataLst>
              <p:tags r:id="rId4"/>
            </p:custDataLst>
          </p:nvPr>
        </p:nvSpPr>
        <p:spPr>
          <a:xfrm>
            <a:off x="1453515" y="1177865"/>
            <a:ext cx="2347923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展示搜索结果</a:t>
            </a:r>
          </a:p>
        </p:txBody>
      </p:sp>
      <p:sp>
        <p:nvSpPr>
          <p:cNvPr id="17" name="五边形 16"/>
          <p:cNvSpPr/>
          <p:nvPr>
            <p:custDataLst>
              <p:tags r:id="rId5"/>
            </p:custDataLst>
          </p:nvPr>
        </p:nvSpPr>
        <p:spPr>
          <a:xfrm>
            <a:off x="1203960" y="1941960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>
            <p:custDataLst>
              <p:tags r:id="rId6"/>
            </p:custDataLst>
          </p:nvPr>
        </p:nvSpPr>
        <p:spPr>
          <a:xfrm>
            <a:off x="4339589" y="1815595"/>
            <a:ext cx="6771005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统计搜索结果中的数据，并在前端发出请求是发送数据进行搜索结果可视化</a:t>
            </a:r>
          </a:p>
        </p:txBody>
      </p:sp>
      <p:sp>
        <p:nvSpPr>
          <p:cNvPr id="21" name="文本框"/>
          <p:cNvSpPr txBox="1"/>
          <p:nvPr>
            <p:custDataLst>
              <p:tags r:id="rId7"/>
            </p:custDataLst>
          </p:nvPr>
        </p:nvSpPr>
        <p:spPr>
          <a:xfrm>
            <a:off x="1453515" y="2050545"/>
            <a:ext cx="20307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可视化搜索结果</a:t>
            </a:r>
          </a:p>
        </p:txBody>
      </p:sp>
      <p:sp>
        <p:nvSpPr>
          <p:cNvPr id="22" name="五边形 21"/>
          <p:cNvSpPr/>
          <p:nvPr>
            <p:custDataLst>
              <p:tags r:id="rId8"/>
            </p:custDataLst>
          </p:nvPr>
        </p:nvSpPr>
        <p:spPr>
          <a:xfrm>
            <a:off x="1208405" y="2889474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 userDrawn="1">
            <p:custDataLst>
              <p:tags r:id="rId9"/>
            </p:custDataLst>
          </p:nvPr>
        </p:nvSpPr>
        <p:spPr>
          <a:xfrm>
            <a:off x="4335143" y="2889474"/>
            <a:ext cx="6771005" cy="5530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用户收藏学者，并将结果保存入数据库</a:t>
            </a:r>
          </a:p>
        </p:txBody>
      </p:sp>
      <p:sp>
        <p:nvSpPr>
          <p:cNvPr id="24" name="文本框"/>
          <p:cNvSpPr txBox="1"/>
          <p:nvPr>
            <p:custDataLst>
              <p:tags r:id="rId10"/>
            </p:custDataLst>
          </p:nvPr>
        </p:nvSpPr>
        <p:spPr>
          <a:xfrm>
            <a:off x="1683385" y="2975834"/>
            <a:ext cx="211836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收藏学者</a:t>
            </a:r>
          </a:p>
        </p:txBody>
      </p:sp>
      <p:sp>
        <p:nvSpPr>
          <p:cNvPr id="25" name="五边形 24"/>
          <p:cNvSpPr/>
          <p:nvPr>
            <p:custDataLst>
              <p:tags r:id="rId11"/>
            </p:custDataLst>
          </p:nvPr>
        </p:nvSpPr>
        <p:spPr>
          <a:xfrm>
            <a:off x="1203960" y="3900019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 userDrawn="1">
            <p:custDataLst>
              <p:tags r:id="rId12"/>
            </p:custDataLst>
          </p:nvPr>
        </p:nvSpPr>
        <p:spPr>
          <a:xfrm>
            <a:off x="4335145" y="3787140"/>
            <a:ext cx="6238875" cy="6819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用户收藏文献，并将结果保存如数据库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7" name="文本框"/>
          <p:cNvSpPr txBox="1"/>
          <p:nvPr>
            <p:custDataLst>
              <p:tags r:id="rId13"/>
            </p:custDataLst>
          </p:nvPr>
        </p:nvSpPr>
        <p:spPr>
          <a:xfrm>
            <a:off x="1683385" y="4012414"/>
            <a:ext cx="20307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收藏文献</a:t>
            </a:r>
          </a:p>
        </p:txBody>
      </p:sp>
      <p:sp>
        <p:nvSpPr>
          <p:cNvPr id="28" name="五边形 27"/>
          <p:cNvSpPr/>
          <p:nvPr>
            <p:custDataLst>
              <p:tags r:id="rId14"/>
            </p:custDataLst>
          </p:nvPr>
        </p:nvSpPr>
        <p:spPr>
          <a:xfrm>
            <a:off x="1203960" y="4940849"/>
            <a:ext cx="2679065" cy="616585"/>
          </a:xfrm>
          <a:prstGeom prst="homePlat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"/>
          <p:cNvSpPr txBox="1"/>
          <p:nvPr>
            <p:custDataLst>
              <p:tags r:id="rId15"/>
            </p:custDataLst>
          </p:nvPr>
        </p:nvSpPr>
        <p:spPr>
          <a:xfrm>
            <a:off x="1453515" y="5049434"/>
            <a:ext cx="28816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charset="-122"/>
                <a:ea typeface="思源黑体 CN Normal" charset="-122"/>
              </a:rPr>
              <a:t>取消收藏</a:t>
            </a:r>
          </a:p>
        </p:txBody>
      </p:sp>
      <p:sp>
        <p:nvSpPr>
          <p:cNvPr id="31" name="文本框 30"/>
          <p:cNvSpPr txBox="1"/>
          <p:nvPr userDrawn="1">
            <p:custDataLst>
              <p:tags r:id="rId16"/>
            </p:custDataLst>
          </p:nvPr>
        </p:nvSpPr>
        <p:spPr>
          <a:xfrm>
            <a:off x="1203960" y="281305"/>
            <a:ext cx="23723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后端开发</a:t>
            </a:r>
          </a:p>
        </p:txBody>
      </p:sp>
      <p:sp>
        <p:nvSpPr>
          <p:cNvPr id="3" name="文本框 2"/>
          <p:cNvSpPr txBox="1"/>
          <p:nvPr>
            <p:custDataLst>
              <p:tags r:id="rId17"/>
            </p:custDataLst>
          </p:nvPr>
        </p:nvSpPr>
        <p:spPr>
          <a:xfrm>
            <a:off x="4339590" y="4898390"/>
            <a:ext cx="5676265" cy="7016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用户取消文献搜藏或作者搜藏，并保存到数据库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五边形 8"/>
          <p:cNvSpPr/>
          <p:nvPr>
            <p:custDataLst>
              <p:tags r:id="rId18"/>
            </p:custDataLst>
          </p:nvPr>
        </p:nvSpPr>
        <p:spPr>
          <a:xfrm>
            <a:off x="1203960" y="5950529"/>
            <a:ext cx="2679065" cy="616585"/>
          </a:xfrm>
          <a:prstGeom prst="homePlat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9"/>
            </p:custDataLst>
          </p:nvPr>
        </p:nvSpPr>
        <p:spPr>
          <a:xfrm>
            <a:off x="4335141" y="6029863"/>
            <a:ext cx="7387672" cy="5530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对于爬虫爬的部分异常数据进行了额外处理和修改</a:t>
            </a:r>
          </a:p>
        </p:txBody>
      </p:sp>
      <p:sp>
        <p:nvSpPr>
          <p:cNvPr id="11" name="文本框"/>
          <p:cNvSpPr txBox="1"/>
          <p:nvPr>
            <p:custDataLst>
              <p:tags r:id="rId20"/>
            </p:custDataLst>
          </p:nvPr>
        </p:nvSpPr>
        <p:spPr>
          <a:xfrm>
            <a:off x="1298575" y="5913120"/>
            <a:ext cx="2415540" cy="66040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修改数据库部分异常数据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可视化数据分析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搜索结果可视化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向后端发出请求，接收后端返回的</a:t>
            </a:r>
            <a:r>
              <a:rPr lang="en-US" altLang="zh-CN" dirty="0"/>
              <a:t>response</a:t>
            </a:r>
            <a:r>
              <a:rPr lang="zh-CN" altLang="en-US" dirty="0"/>
              <a:t>，统计并可视化搜索出来的各项结果。</a:t>
            </a:r>
          </a:p>
        </p:txBody>
      </p:sp>
      <p:pic>
        <p:nvPicPr>
          <p:cNvPr id="2" name="图片 1" descr="ba2f96a1ca587d87d478250dd539ec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" y="2259330"/>
            <a:ext cx="5438775" cy="3703955"/>
          </a:xfrm>
          <a:prstGeom prst="rect">
            <a:avLst/>
          </a:prstGeom>
        </p:spPr>
      </p:pic>
      <p:pic>
        <p:nvPicPr>
          <p:cNvPr id="4" name="图片 3" descr="0970c974e382239fdd219fb276ff2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355" y="2257425"/>
            <a:ext cx="6004560" cy="35547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10093" y="2595840"/>
            <a:ext cx="6171177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刘骜工作部分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28920" y="1718310"/>
            <a:ext cx="16795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4400" kern="0" dirty="0">
                <a:solidFill>
                  <a:srgbClr val="BBD6EA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FOUR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Part.04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03960" y="281305"/>
            <a:ext cx="4892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刘骜工作部分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1067676" y="1903306"/>
            <a:ext cx="10058400" cy="2730500"/>
          </a:xfrm>
          <a:custGeom>
            <a:avLst/>
            <a:gdLst>
              <a:gd name="T0" fmla="*/ 2912 w 19008"/>
              <a:gd name="T1" fmla="*/ 735 h 5162"/>
              <a:gd name="T2" fmla="*/ 3095 w 19008"/>
              <a:gd name="T3" fmla="*/ 778 h 5162"/>
              <a:gd name="T4" fmla="*/ 3258 w 19008"/>
              <a:gd name="T5" fmla="*/ 861 h 5162"/>
              <a:gd name="T6" fmla="*/ 3396 w 19008"/>
              <a:gd name="T7" fmla="*/ 980 h 5162"/>
              <a:gd name="T8" fmla="*/ 3501 w 19008"/>
              <a:gd name="T9" fmla="*/ 1129 h 5162"/>
              <a:gd name="T10" fmla="*/ 3569 w 19008"/>
              <a:gd name="T11" fmla="*/ 1302 h 5162"/>
              <a:gd name="T12" fmla="*/ 3593 w 19008"/>
              <a:gd name="T13" fmla="*/ 1491 h 5162"/>
              <a:gd name="T14" fmla="*/ 3602 w 19008"/>
              <a:gd name="T15" fmla="*/ 2479 h 5162"/>
              <a:gd name="T16" fmla="*/ 3652 w 19008"/>
              <a:gd name="T17" fmla="*/ 2659 h 5162"/>
              <a:gd name="T18" fmla="*/ 3744 w 19008"/>
              <a:gd name="T19" fmla="*/ 2818 h 5162"/>
              <a:gd name="T20" fmla="*/ 3870 w 19008"/>
              <a:gd name="T21" fmla="*/ 2949 h 5162"/>
              <a:gd name="T22" fmla="*/ 4023 w 19008"/>
              <a:gd name="T23" fmla="*/ 3048 h 5162"/>
              <a:gd name="T24" fmla="*/ 4199 w 19008"/>
              <a:gd name="T25" fmla="*/ 3108 h 5162"/>
              <a:gd name="T26" fmla="*/ 6853 w 19008"/>
              <a:gd name="T27" fmla="*/ 3123 h 5162"/>
              <a:gd name="T28" fmla="*/ 7006 w 19008"/>
              <a:gd name="T29" fmla="*/ 3138 h 5162"/>
              <a:gd name="T30" fmla="*/ 7182 w 19008"/>
              <a:gd name="T31" fmla="*/ 3197 h 5162"/>
              <a:gd name="T32" fmla="*/ 7335 w 19008"/>
              <a:gd name="T33" fmla="*/ 3296 h 5162"/>
              <a:gd name="T34" fmla="*/ 7461 w 19008"/>
              <a:gd name="T35" fmla="*/ 3427 h 5162"/>
              <a:gd name="T36" fmla="*/ 7553 w 19008"/>
              <a:gd name="T37" fmla="*/ 3587 h 5162"/>
              <a:gd name="T38" fmla="*/ 7603 w 19008"/>
              <a:gd name="T39" fmla="*/ 3766 h 5162"/>
              <a:gd name="T40" fmla="*/ 7612 w 19008"/>
              <a:gd name="T41" fmla="*/ 4402 h 5162"/>
              <a:gd name="T42" fmla="*/ 7636 w 19008"/>
              <a:gd name="T43" fmla="*/ 4592 h 5162"/>
              <a:gd name="T44" fmla="*/ 7704 w 19008"/>
              <a:gd name="T45" fmla="*/ 4764 h 5162"/>
              <a:gd name="T46" fmla="*/ 7809 w 19008"/>
              <a:gd name="T47" fmla="*/ 4912 h 5162"/>
              <a:gd name="T48" fmla="*/ 7946 w 19008"/>
              <a:gd name="T49" fmla="*/ 5032 h 5162"/>
              <a:gd name="T50" fmla="*/ 8109 w 19008"/>
              <a:gd name="T51" fmla="*/ 5115 h 5162"/>
              <a:gd name="T52" fmla="*/ 8293 w 19008"/>
              <a:gd name="T53" fmla="*/ 5157 h 5162"/>
              <a:gd name="T54" fmla="*/ 11512 w 19008"/>
              <a:gd name="T55" fmla="*/ 5161 h 5162"/>
              <a:gd name="T56" fmla="*/ 11698 w 19008"/>
              <a:gd name="T57" fmla="*/ 5127 h 5162"/>
              <a:gd name="T58" fmla="*/ 11867 w 19008"/>
              <a:gd name="T59" fmla="*/ 5051 h 5162"/>
              <a:gd name="T60" fmla="*/ 12010 w 19008"/>
              <a:gd name="T61" fmla="*/ 4939 h 5162"/>
              <a:gd name="T62" fmla="*/ 12123 w 19008"/>
              <a:gd name="T63" fmla="*/ 4795 h 5162"/>
              <a:gd name="T64" fmla="*/ 12198 w 19008"/>
              <a:gd name="T65" fmla="*/ 4628 h 5162"/>
              <a:gd name="T66" fmla="*/ 12231 w 19008"/>
              <a:gd name="T67" fmla="*/ 4441 h 5162"/>
              <a:gd name="T68" fmla="*/ 12236 w 19008"/>
              <a:gd name="T69" fmla="*/ 682 h 5162"/>
              <a:gd name="T70" fmla="*/ 12278 w 19008"/>
              <a:gd name="T71" fmla="*/ 498 h 5162"/>
              <a:gd name="T72" fmla="*/ 12362 w 19008"/>
              <a:gd name="T73" fmla="*/ 335 h 5162"/>
              <a:gd name="T74" fmla="*/ 12480 w 19008"/>
              <a:gd name="T75" fmla="*/ 197 h 5162"/>
              <a:gd name="T76" fmla="*/ 12629 w 19008"/>
              <a:gd name="T77" fmla="*/ 92 h 5162"/>
              <a:gd name="T78" fmla="*/ 12802 w 19008"/>
              <a:gd name="T79" fmla="*/ 24 h 5162"/>
              <a:gd name="T80" fmla="*/ 12991 w 19008"/>
              <a:gd name="T81" fmla="*/ 0 h 5162"/>
              <a:gd name="T82" fmla="*/ 15729 w 19008"/>
              <a:gd name="T83" fmla="*/ 9 h 5162"/>
              <a:gd name="T84" fmla="*/ 15908 w 19008"/>
              <a:gd name="T85" fmla="*/ 59 h 5162"/>
              <a:gd name="T86" fmla="*/ 16067 w 19008"/>
              <a:gd name="T87" fmla="*/ 151 h 5162"/>
              <a:gd name="T88" fmla="*/ 16199 w 19008"/>
              <a:gd name="T89" fmla="*/ 276 h 5162"/>
              <a:gd name="T90" fmla="*/ 16298 w 19008"/>
              <a:gd name="T91" fmla="*/ 430 h 5162"/>
              <a:gd name="T92" fmla="*/ 16357 w 19008"/>
              <a:gd name="T93" fmla="*/ 606 h 5162"/>
              <a:gd name="T94" fmla="*/ 16372 w 19008"/>
              <a:gd name="T95" fmla="*/ 1689 h 5162"/>
              <a:gd name="T96" fmla="*/ 16387 w 19008"/>
              <a:gd name="T97" fmla="*/ 1842 h 5162"/>
              <a:gd name="T98" fmla="*/ 16446 w 19008"/>
              <a:gd name="T99" fmla="*/ 2018 h 5162"/>
              <a:gd name="T100" fmla="*/ 16546 w 19008"/>
              <a:gd name="T101" fmla="*/ 2171 h 5162"/>
              <a:gd name="T102" fmla="*/ 16677 w 19008"/>
              <a:gd name="T103" fmla="*/ 2297 h 5162"/>
              <a:gd name="T104" fmla="*/ 16836 w 19008"/>
              <a:gd name="T105" fmla="*/ 2388 h 5162"/>
              <a:gd name="T106" fmla="*/ 17015 w 19008"/>
              <a:gd name="T107" fmla="*/ 2439 h 5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008" h="5162">
                <a:moveTo>
                  <a:pt x="0" y="732"/>
                </a:moveTo>
                <a:lnTo>
                  <a:pt x="2834" y="732"/>
                </a:lnTo>
                <a:lnTo>
                  <a:pt x="2834" y="732"/>
                </a:lnTo>
                <a:lnTo>
                  <a:pt x="2873" y="733"/>
                </a:lnTo>
                <a:lnTo>
                  <a:pt x="2912" y="735"/>
                </a:lnTo>
                <a:lnTo>
                  <a:pt x="2950" y="741"/>
                </a:lnTo>
                <a:lnTo>
                  <a:pt x="2987" y="747"/>
                </a:lnTo>
                <a:lnTo>
                  <a:pt x="3023" y="756"/>
                </a:lnTo>
                <a:lnTo>
                  <a:pt x="3059" y="766"/>
                </a:lnTo>
                <a:lnTo>
                  <a:pt x="3095" y="778"/>
                </a:lnTo>
                <a:lnTo>
                  <a:pt x="3129" y="791"/>
                </a:lnTo>
                <a:lnTo>
                  <a:pt x="3163" y="806"/>
                </a:lnTo>
                <a:lnTo>
                  <a:pt x="3196" y="824"/>
                </a:lnTo>
                <a:lnTo>
                  <a:pt x="3228" y="841"/>
                </a:lnTo>
                <a:lnTo>
                  <a:pt x="3258" y="861"/>
                </a:lnTo>
                <a:lnTo>
                  <a:pt x="3288" y="883"/>
                </a:lnTo>
                <a:lnTo>
                  <a:pt x="3316" y="905"/>
                </a:lnTo>
                <a:lnTo>
                  <a:pt x="3345" y="929"/>
                </a:lnTo>
                <a:lnTo>
                  <a:pt x="3371" y="954"/>
                </a:lnTo>
                <a:lnTo>
                  <a:pt x="3396" y="980"/>
                </a:lnTo>
                <a:lnTo>
                  <a:pt x="3419" y="1008"/>
                </a:lnTo>
                <a:lnTo>
                  <a:pt x="3442" y="1037"/>
                </a:lnTo>
                <a:lnTo>
                  <a:pt x="3463" y="1067"/>
                </a:lnTo>
                <a:lnTo>
                  <a:pt x="3483" y="1097"/>
                </a:lnTo>
                <a:lnTo>
                  <a:pt x="3501" y="1129"/>
                </a:lnTo>
                <a:lnTo>
                  <a:pt x="3518" y="1162"/>
                </a:lnTo>
                <a:lnTo>
                  <a:pt x="3533" y="1196"/>
                </a:lnTo>
                <a:lnTo>
                  <a:pt x="3547" y="1230"/>
                </a:lnTo>
                <a:lnTo>
                  <a:pt x="3559" y="1266"/>
                </a:lnTo>
                <a:lnTo>
                  <a:pt x="3569" y="1302"/>
                </a:lnTo>
                <a:lnTo>
                  <a:pt x="3578" y="1338"/>
                </a:lnTo>
                <a:lnTo>
                  <a:pt x="3584" y="1375"/>
                </a:lnTo>
                <a:lnTo>
                  <a:pt x="3589" y="1413"/>
                </a:lnTo>
                <a:lnTo>
                  <a:pt x="3592" y="1452"/>
                </a:lnTo>
                <a:lnTo>
                  <a:pt x="3593" y="1491"/>
                </a:lnTo>
                <a:lnTo>
                  <a:pt x="3593" y="2364"/>
                </a:lnTo>
                <a:lnTo>
                  <a:pt x="3593" y="2364"/>
                </a:lnTo>
                <a:lnTo>
                  <a:pt x="3594" y="2402"/>
                </a:lnTo>
                <a:lnTo>
                  <a:pt x="3597" y="2442"/>
                </a:lnTo>
                <a:lnTo>
                  <a:pt x="3602" y="2479"/>
                </a:lnTo>
                <a:lnTo>
                  <a:pt x="3608" y="2516"/>
                </a:lnTo>
                <a:lnTo>
                  <a:pt x="3617" y="2553"/>
                </a:lnTo>
                <a:lnTo>
                  <a:pt x="3627" y="2589"/>
                </a:lnTo>
                <a:lnTo>
                  <a:pt x="3639" y="2624"/>
                </a:lnTo>
                <a:lnTo>
                  <a:pt x="3652" y="2659"/>
                </a:lnTo>
                <a:lnTo>
                  <a:pt x="3668" y="2692"/>
                </a:lnTo>
                <a:lnTo>
                  <a:pt x="3685" y="2725"/>
                </a:lnTo>
                <a:lnTo>
                  <a:pt x="3703" y="2757"/>
                </a:lnTo>
                <a:lnTo>
                  <a:pt x="3722" y="2788"/>
                </a:lnTo>
                <a:lnTo>
                  <a:pt x="3744" y="2818"/>
                </a:lnTo>
                <a:lnTo>
                  <a:pt x="3766" y="2846"/>
                </a:lnTo>
                <a:lnTo>
                  <a:pt x="3790" y="2874"/>
                </a:lnTo>
                <a:lnTo>
                  <a:pt x="3815" y="2900"/>
                </a:lnTo>
                <a:lnTo>
                  <a:pt x="3841" y="2925"/>
                </a:lnTo>
                <a:lnTo>
                  <a:pt x="3870" y="2949"/>
                </a:lnTo>
                <a:lnTo>
                  <a:pt x="3898" y="2972"/>
                </a:lnTo>
                <a:lnTo>
                  <a:pt x="3928" y="2993"/>
                </a:lnTo>
                <a:lnTo>
                  <a:pt x="3958" y="3013"/>
                </a:lnTo>
                <a:lnTo>
                  <a:pt x="3990" y="3031"/>
                </a:lnTo>
                <a:lnTo>
                  <a:pt x="4023" y="3048"/>
                </a:lnTo>
                <a:lnTo>
                  <a:pt x="4057" y="3063"/>
                </a:lnTo>
                <a:lnTo>
                  <a:pt x="4091" y="3077"/>
                </a:lnTo>
                <a:lnTo>
                  <a:pt x="4127" y="3088"/>
                </a:lnTo>
                <a:lnTo>
                  <a:pt x="4163" y="3099"/>
                </a:lnTo>
                <a:lnTo>
                  <a:pt x="4199" y="3108"/>
                </a:lnTo>
                <a:lnTo>
                  <a:pt x="4236" y="3114"/>
                </a:lnTo>
                <a:lnTo>
                  <a:pt x="4275" y="3119"/>
                </a:lnTo>
                <a:lnTo>
                  <a:pt x="4313" y="3122"/>
                </a:lnTo>
                <a:lnTo>
                  <a:pt x="4352" y="3123"/>
                </a:lnTo>
                <a:lnTo>
                  <a:pt x="6853" y="3123"/>
                </a:lnTo>
                <a:lnTo>
                  <a:pt x="6853" y="3123"/>
                </a:lnTo>
                <a:lnTo>
                  <a:pt x="6892" y="3124"/>
                </a:lnTo>
                <a:lnTo>
                  <a:pt x="6930" y="3126"/>
                </a:lnTo>
                <a:lnTo>
                  <a:pt x="6969" y="3132"/>
                </a:lnTo>
                <a:lnTo>
                  <a:pt x="7006" y="3138"/>
                </a:lnTo>
                <a:lnTo>
                  <a:pt x="7042" y="3146"/>
                </a:lnTo>
                <a:lnTo>
                  <a:pt x="7078" y="3157"/>
                </a:lnTo>
                <a:lnTo>
                  <a:pt x="7114" y="3169"/>
                </a:lnTo>
                <a:lnTo>
                  <a:pt x="7148" y="3182"/>
                </a:lnTo>
                <a:lnTo>
                  <a:pt x="7182" y="3197"/>
                </a:lnTo>
                <a:lnTo>
                  <a:pt x="7215" y="3214"/>
                </a:lnTo>
                <a:lnTo>
                  <a:pt x="7246" y="3232"/>
                </a:lnTo>
                <a:lnTo>
                  <a:pt x="7277" y="3252"/>
                </a:lnTo>
                <a:lnTo>
                  <a:pt x="7307" y="3274"/>
                </a:lnTo>
                <a:lnTo>
                  <a:pt x="7335" y="3296"/>
                </a:lnTo>
                <a:lnTo>
                  <a:pt x="7363" y="3320"/>
                </a:lnTo>
                <a:lnTo>
                  <a:pt x="7390" y="3345"/>
                </a:lnTo>
                <a:lnTo>
                  <a:pt x="7415" y="3371"/>
                </a:lnTo>
                <a:lnTo>
                  <a:pt x="7439" y="3399"/>
                </a:lnTo>
                <a:lnTo>
                  <a:pt x="7461" y="3427"/>
                </a:lnTo>
                <a:lnTo>
                  <a:pt x="7483" y="3458"/>
                </a:lnTo>
                <a:lnTo>
                  <a:pt x="7502" y="3488"/>
                </a:lnTo>
                <a:lnTo>
                  <a:pt x="7520" y="3520"/>
                </a:lnTo>
                <a:lnTo>
                  <a:pt x="7537" y="3553"/>
                </a:lnTo>
                <a:lnTo>
                  <a:pt x="7553" y="3587"/>
                </a:lnTo>
                <a:lnTo>
                  <a:pt x="7566" y="3621"/>
                </a:lnTo>
                <a:lnTo>
                  <a:pt x="7578" y="3656"/>
                </a:lnTo>
                <a:lnTo>
                  <a:pt x="7588" y="3692"/>
                </a:lnTo>
                <a:lnTo>
                  <a:pt x="7596" y="3729"/>
                </a:lnTo>
                <a:lnTo>
                  <a:pt x="7603" y="3766"/>
                </a:lnTo>
                <a:lnTo>
                  <a:pt x="7607" y="3804"/>
                </a:lnTo>
                <a:lnTo>
                  <a:pt x="7611" y="3843"/>
                </a:lnTo>
                <a:lnTo>
                  <a:pt x="7612" y="3882"/>
                </a:lnTo>
                <a:lnTo>
                  <a:pt x="7612" y="4402"/>
                </a:lnTo>
                <a:lnTo>
                  <a:pt x="7612" y="4402"/>
                </a:lnTo>
                <a:lnTo>
                  <a:pt x="7613" y="4441"/>
                </a:lnTo>
                <a:lnTo>
                  <a:pt x="7616" y="4479"/>
                </a:lnTo>
                <a:lnTo>
                  <a:pt x="7620" y="4518"/>
                </a:lnTo>
                <a:lnTo>
                  <a:pt x="7627" y="4555"/>
                </a:lnTo>
                <a:lnTo>
                  <a:pt x="7636" y="4592"/>
                </a:lnTo>
                <a:lnTo>
                  <a:pt x="7646" y="4628"/>
                </a:lnTo>
                <a:lnTo>
                  <a:pt x="7658" y="4663"/>
                </a:lnTo>
                <a:lnTo>
                  <a:pt x="7672" y="4698"/>
                </a:lnTo>
                <a:lnTo>
                  <a:pt x="7687" y="4731"/>
                </a:lnTo>
                <a:lnTo>
                  <a:pt x="7704" y="4764"/>
                </a:lnTo>
                <a:lnTo>
                  <a:pt x="7722" y="4795"/>
                </a:lnTo>
                <a:lnTo>
                  <a:pt x="7742" y="4827"/>
                </a:lnTo>
                <a:lnTo>
                  <a:pt x="7763" y="4857"/>
                </a:lnTo>
                <a:lnTo>
                  <a:pt x="7786" y="4885"/>
                </a:lnTo>
                <a:lnTo>
                  <a:pt x="7809" y="4912"/>
                </a:lnTo>
                <a:lnTo>
                  <a:pt x="7834" y="4939"/>
                </a:lnTo>
                <a:lnTo>
                  <a:pt x="7860" y="4964"/>
                </a:lnTo>
                <a:lnTo>
                  <a:pt x="7888" y="4988"/>
                </a:lnTo>
                <a:lnTo>
                  <a:pt x="7917" y="5011"/>
                </a:lnTo>
                <a:lnTo>
                  <a:pt x="7946" y="5032"/>
                </a:lnTo>
                <a:lnTo>
                  <a:pt x="7977" y="5051"/>
                </a:lnTo>
                <a:lnTo>
                  <a:pt x="8009" y="5070"/>
                </a:lnTo>
                <a:lnTo>
                  <a:pt x="8042" y="5086"/>
                </a:lnTo>
                <a:lnTo>
                  <a:pt x="8076" y="5102"/>
                </a:lnTo>
                <a:lnTo>
                  <a:pt x="8109" y="5115"/>
                </a:lnTo>
                <a:lnTo>
                  <a:pt x="8146" y="5127"/>
                </a:lnTo>
                <a:lnTo>
                  <a:pt x="8182" y="5138"/>
                </a:lnTo>
                <a:lnTo>
                  <a:pt x="8218" y="5145"/>
                </a:lnTo>
                <a:lnTo>
                  <a:pt x="8255" y="5153"/>
                </a:lnTo>
                <a:lnTo>
                  <a:pt x="8293" y="5157"/>
                </a:lnTo>
                <a:lnTo>
                  <a:pt x="8331" y="5161"/>
                </a:lnTo>
                <a:lnTo>
                  <a:pt x="8371" y="5162"/>
                </a:lnTo>
                <a:lnTo>
                  <a:pt x="11473" y="5162"/>
                </a:lnTo>
                <a:lnTo>
                  <a:pt x="11473" y="5162"/>
                </a:lnTo>
                <a:lnTo>
                  <a:pt x="11512" y="5161"/>
                </a:lnTo>
                <a:lnTo>
                  <a:pt x="11550" y="5157"/>
                </a:lnTo>
                <a:lnTo>
                  <a:pt x="11589" y="5153"/>
                </a:lnTo>
                <a:lnTo>
                  <a:pt x="11626" y="5145"/>
                </a:lnTo>
                <a:lnTo>
                  <a:pt x="11662" y="5138"/>
                </a:lnTo>
                <a:lnTo>
                  <a:pt x="11698" y="5127"/>
                </a:lnTo>
                <a:lnTo>
                  <a:pt x="11734" y="5115"/>
                </a:lnTo>
                <a:lnTo>
                  <a:pt x="11768" y="5102"/>
                </a:lnTo>
                <a:lnTo>
                  <a:pt x="11802" y="5086"/>
                </a:lnTo>
                <a:lnTo>
                  <a:pt x="11835" y="5070"/>
                </a:lnTo>
                <a:lnTo>
                  <a:pt x="11867" y="5051"/>
                </a:lnTo>
                <a:lnTo>
                  <a:pt x="11897" y="5032"/>
                </a:lnTo>
                <a:lnTo>
                  <a:pt x="11927" y="5011"/>
                </a:lnTo>
                <a:lnTo>
                  <a:pt x="11955" y="4988"/>
                </a:lnTo>
                <a:lnTo>
                  <a:pt x="11984" y="4964"/>
                </a:lnTo>
                <a:lnTo>
                  <a:pt x="12010" y="4939"/>
                </a:lnTo>
                <a:lnTo>
                  <a:pt x="12035" y="4912"/>
                </a:lnTo>
                <a:lnTo>
                  <a:pt x="12059" y="4885"/>
                </a:lnTo>
                <a:lnTo>
                  <a:pt x="12081" y="4857"/>
                </a:lnTo>
                <a:lnTo>
                  <a:pt x="12102" y="4827"/>
                </a:lnTo>
                <a:lnTo>
                  <a:pt x="12123" y="4795"/>
                </a:lnTo>
                <a:lnTo>
                  <a:pt x="12140" y="4764"/>
                </a:lnTo>
                <a:lnTo>
                  <a:pt x="12158" y="4731"/>
                </a:lnTo>
                <a:lnTo>
                  <a:pt x="12172" y="4698"/>
                </a:lnTo>
                <a:lnTo>
                  <a:pt x="12186" y="4663"/>
                </a:lnTo>
                <a:lnTo>
                  <a:pt x="12198" y="4628"/>
                </a:lnTo>
                <a:lnTo>
                  <a:pt x="12208" y="4592"/>
                </a:lnTo>
                <a:lnTo>
                  <a:pt x="12217" y="4555"/>
                </a:lnTo>
                <a:lnTo>
                  <a:pt x="12223" y="4518"/>
                </a:lnTo>
                <a:lnTo>
                  <a:pt x="12228" y="4479"/>
                </a:lnTo>
                <a:lnTo>
                  <a:pt x="12231" y="4441"/>
                </a:lnTo>
                <a:lnTo>
                  <a:pt x="12232" y="4402"/>
                </a:lnTo>
                <a:lnTo>
                  <a:pt x="12232" y="759"/>
                </a:lnTo>
                <a:lnTo>
                  <a:pt x="12232" y="759"/>
                </a:lnTo>
                <a:lnTo>
                  <a:pt x="12233" y="720"/>
                </a:lnTo>
                <a:lnTo>
                  <a:pt x="12236" y="682"/>
                </a:lnTo>
                <a:lnTo>
                  <a:pt x="12241" y="643"/>
                </a:lnTo>
                <a:lnTo>
                  <a:pt x="12247" y="606"/>
                </a:lnTo>
                <a:lnTo>
                  <a:pt x="12256" y="570"/>
                </a:lnTo>
                <a:lnTo>
                  <a:pt x="12266" y="534"/>
                </a:lnTo>
                <a:lnTo>
                  <a:pt x="12278" y="498"/>
                </a:lnTo>
                <a:lnTo>
                  <a:pt x="12292" y="464"/>
                </a:lnTo>
                <a:lnTo>
                  <a:pt x="12306" y="430"/>
                </a:lnTo>
                <a:lnTo>
                  <a:pt x="12324" y="397"/>
                </a:lnTo>
                <a:lnTo>
                  <a:pt x="12341" y="366"/>
                </a:lnTo>
                <a:lnTo>
                  <a:pt x="12362" y="335"/>
                </a:lnTo>
                <a:lnTo>
                  <a:pt x="12383" y="305"/>
                </a:lnTo>
                <a:lnTo>
                  <a:pt x="12405" y="276"/>
                </a:lnTo>
                <a:lnTo>
                  <a:pt x="12429" y="248"/>
                </a:lnTo>
                <a:lnTo>
                  <a:pt x="12454" y="222"/>
                </a:lnTo>
                <a:lnTo>
                  <a:pt x="12480" y="197"/>
                </a:lnTo>
                <a:lnTo>
                  <a:pt x="12509" y="173"/>
                </a:lnTo>
                <a:lnTo>
                  <a:pt x="12537" y="151"/>
                </a:lnTo>
                <a:lnTo>
                  <a:pt x="12567" y="129"/>
                </a:lnTo>
                <a:lnTo>
                  <a:pt x="12597" y="110"/>
                </a:lnTo>
                <a:lnTo>
                  <a:pt x="12629" y="92"/>
                </a:lnTo>
                <a:lnTo>
                  <a:pt x="12662" y="75"/>
                </a:lnTo>
                <a:lnTo>
                  <a:pt x="12696" y="59"/>
                </a:lnTo>
                <a:lnTo>
                  <a:pt x="12730" y="46"/>
                </a:lnTo>
                <a:lnTo>
                  <a:pt x="12766" y="34"/>
                </a:lnTo>
                <a:lnTo>
                  <a:pt x="12802" y="24"/>
                </a:lnTo>
                <a:lnTo>
                  <a:pt x="12838" y="16"/>
                </a:lnTo>
                <a:lnTo>
                  <a:pt x="12875" y="9"/>
                </a:lnTo>
                <a:lnTo>
                  <a:pt x="12913" y="5"/>
                </a:lnTo>
                <a:lnTo>
                  <a:pt x="12952" y="1"/>
                </a:lnTo>
                <a:lnTo>
                  <a:pt x="12991" y="0"/>
                </a:lnTo>
                <a:lnTo>
                  <a:pt x="15613" y="0"/>
                </a:lnTo>
                <a:lnTo>
                  <a:pt x="15613" y="0"/>
                </a:lnTo>
                <a:lnTo>
                  <a:pt x="15652" y="1"/>
                </a:lnTo>
                <a:lnTo>
                  <a:pt x="15691" y="5"/>
                </a:lnTo>
                <a:lnTo>
                  <a:pt x="15729" y="9"/>
                </a:lnTo>
                <a:lnTo>
                  <a:pt x="15766" y="16"/>
                </a:lnTo>
                <a:lnTo>
                  <a:pt x="15802" y="24"/>
                </a:lnTo>
                <a:lnTo>
                  <a:pt x="15838" y="34"/>
                </a:lnTo>
                <a:lnTo>
                  <a:pt x="15874" y="46"/>
                </a:lnTo>
                <a:lnTo>
                  <a:pt x="15908" y="59"/>
                </a:lnTo>
                <a:lnTo>
                  <a:pt x="15942" y="75"/>
                </a:lnTo>
                <a:lnTo>
                  <a:pt x="15975" y="92"/>
                </a:lnTo>
                <a:lnTo>
                  <a:pt x="16007" y="110"/>
                </a:lnTo>
                <a:lnTo>
                  <a:pt x="16037" y="129"/>
                </a:lnTo>
                <a:lnTo>
                  <a:pt x="16067" y="151"/>
                </a:lnTo>
                <a:lnTo>
                  <a:pt x="16095" y="173"/>
                </a:lnTo>
                <a:lnTo>
                  <a:pt x="16124" y="197"/>
                </a:lnTo>
                <a:lnTo>
                  <a:pt x="16150" y="222"/>
                </a:lnTo>
                <a:lnTo>
                  <a:pt x="16175" y="248"/>
                </a:lnTo>
                <a:lnTo>
                  <a:pt x="16199" y="276"/>
                </a:lnTo>
                <a:lnTo>
                  <a:pt x="16221" y="305"/>
                </a:lnTo>
                <a:lnTo>
                  <a:pt x="16243" y="335"/>
                </a:lnTo>
                <a:lnTo>
                  <a:pt x="16263" y="366"/>
                </a:lnTo>
                <a:lnTo>
                  <a:pt x="16280" y="397"/>
                </a:lnTo>
                <a:lnTo>
                  <a:pt x="16298" y="430"/>
                </a:lnTo>
                <a:lnTo>
                  <a:pt x="16312" y="464"/>
                </a:lnTo>
                <a:lnTo>
                  <a:pt x="16326" y="498"/>
                </a:lnTo>
                <a:lnTo>
                  <a:pt x="16338" y="534"/>
                </a:lnTo>
                <a:lnTo>
                  <a:pt x="16348" y="570"/>
                </a:lnTo>
                <a:lnTo>
                  <a:pt x="16357" y="606"/>
                </a:lnTo>
                <a:lnTo>
                  <a:pt x="16363" y="643"/>
                </a:lnTo>
                <a:lnTo>
                  <a:pt x="16368" y="682"/>
                </a:lnTo>
                <a:lnTo>
                  <a:pt x="16371" y="720"/>
                </a:lnTo>
                <a:lnTo>
                  <a:pt x="16372" y="759"/>
                </a:lnTo>
                <a:lnTo>
                  <a:pt x="16372" y="1689"/>
                </a:lnTo>
                <a:lnTo>
                  <a:pt x="16372" y="1689"/>
                </a:lnTo>
                <a:lnTo>
                  <a:pt x="16373" y="1727"/>
                </a:lnTo>
                <a:lnTo>
                  <a:pt x="16376" y="1767"/>
                </a:lnTo>
                <a:lnTo>
                  <a:pt x="16381" y="1804"/>
                </a:lnTo>
                <a:lnTo>
                  <a:pt x="16387" y="1842"/>
                </a:lnTo>
                <a:lnTo>
                  <a:pt x="16396" y="1878"/>
                </a:lnTo>
                <a:lnTo>
                  <a:pt x="16406" y="1914"/>
                </a:lnTo>
                <a:lnTo>
                  <a:pt x="16418" y="1949"/>
                </a:lnTo>
                <a:lnTo>
                  <a:pt x="16432" y="1984"/>
                </a:lnTo>
                <a:lnTo>
                  <a:pt x="16446" y="2018"/>
                </a:lnTo>
                <a:lnTo>
                  <a:pt x="16464" y="2051"/>
                </a:lnTo>
                <a:lnTo>
                  <a:pt x="16482" y="2083"/>
                </a:lnTo>
                <a:lnTo>
                  <a:pt x="16502" y="2113"/>
                </a:lnTo>
                <a:lnTo>
                  <a:pt x="16523" y="2143"/>
                </a:lnTo>
                <a:lnTo>
                  <a:pt x="16546" y="2171"/>
                </a:lnTo>
                <a:lnTo>
                  <a:pt x="16569" y="2199"/>
                </a:lnTo>
                <a:lnTo>
                  <a:pt x="16594" y="2226"/>
                </a:lnTo>
                <a:lnTo>
                  <a:pt x="16620" y="2250"/>
                </a:lnTo>
                <a:lnTo>
                  <a:pt x="16649" y="2274"/>
                </a:lnTo>
                <a:lnTo>
                  <a:pt x="16677" y="2297"/>
                </a:lnTo>
                <a:lnTo>
                  <a:pt x="16707" y="2318"/>
                </a:lnTo>
                <a:lnTo>
                  <a:pt x="16737" y="2338"/>
                </a:lnTo>
                <a:lnTo>
                  <a:pt x="16769" y="2356"/>
                </a:lnTo>
                <a:lnTo>
                  <a:pt x="16802" y="2373"/>
                </a:lnTo>
                <a:lnTo>
                  <a:pt x="16836" y="2388"/>
                </a:lnTo>
                <a:lnTo>
                  <a:pt x="16870" y="2402"/>
                </a:lnTo>
                <a:lnTo>
                  <a:pt x="16906" y="2414"/>
                </a:lnTo>
                <a:lnTo>
                  <a:pt x="16942" y="2424"/>
                </a:lnTo>
                <a:lnTo>
                  <a:pt x="16978" y="2433"/>
                </a:lnTo>
                <a:lnTo>
                  <a:pt x="17015" y="2439"/>
                </a:lnTo>
                <a:lnTo>
                  <a:pt x="17053" y="2444"/>
                </a:lnTo>
                <a:lnTo>
                  <a:pt x="17092" y="2447"/>
                </a:lnTo>
                <a:lnTo>
                  <a:pt x="17131" y="2448"/>
                </a:lnTo>
                <a:lnTo>
                  <a:pt x="19008" y="2448"/>
                </a:lnTo>
              </a:path>
            </a:pathLst>
          </a:custGeom>
          <a:noFill/>
          <a:ln w="25400">
            <a:solidFill>
              <a:srgbClr val="2C608B"/>
            </a:solidFill>
            <a:prstDash val="solid"/>
            <a:round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1B516D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93545" y="1966595"/>
            <a:ext cx="603250" cy="593725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思源黑体 CN Regular" charset="-122"/>
                <a:ea typeface="思源黑体 CN Regular" charset="-122"/>
              </a:rPr>
              <a:t>1</a:t>
            </a:r>
          </a:p>
        </p:txBody>
      </p:sp>
      <p:sp>
        <p:nvSpPr>
          <p:cNvPr id="12" name="矩形 11"/>
          <p:cNvSpPr/>
          <p:nvPr/>
        </p:nvSpPr>
        <p:spPr>
          <a:xfrm>
            <a:off x="3747135" y="3268980"/>
            <a:ext cx="603250" cy="593725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2C608B"/>
                </a:solidFill>
                <a:latin typeface="思源黑体 CN Regular" charset="-122"/>
                <a:ea typeface="思源黑体 CN Regular" charset="-122"/>
              </a:rPr>
              <a:t>2</a:t>
            </a:r>
          </a:p>
        </p:txBody>
      </p:sp>
      <p:sp>
        <p:nvSpPr>
          <p:cNvPr id="15" name="矩形 14"/>
          <p:cNvSpPr/>
          <p:nvPr/>
        </p:nvSpPr>
        <p:spPr>
          <a:xfrm>
            <a:off x="6012180" y="4326890"/>
            <a:ext cx="603250" cy="593725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思源黑体 CN Regular" charset="-122"/>
                <a:ea typeface="思源黑体 CN Regular" charset="-122"/>
              </a:rPr>
              <a:t>3</a:t>
            </a:r>
          </a:p>
        </p:txBody>
      </p:sp>
      <p:sp>
        <p:nvSpPr>
          <p:cNvPr id="16" name="矩形 15"/>
          <p:cNvSpPr/>
          <p:nvPr/>
        </p:nvSpPr>
        <p:spPr>
          <a:xfrm>
            <a:off x="7220640" y="2876109"/>
            <a:ext cx="603250" cy="593725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2C608B"/>
                </a:solidFill>
                <a:latin typeface="思源黑体 CN Regular" charset="-122"/>
                <a:ea typeface="思源黑体 CN Regular" charset="-122"/>
              </a:rPr>
              <a:t>4</a:t>
            </a:r>
          </a:p>
        </p:txBody>
      </p:sp>
      <p:sp>
        <p:nvSpPr>
          <p:cNvPr id="5" name="文本框"/>
          <p:cNvSpPr txBox="1"/>
          <p:nvPr/>
        </p:nvSpPr>
        <p:spPr>
          <a:xfrm>
            <a:off x="3196073" y="2578965"/>
            <a:ext cx="1705373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sz="2000" kern="0" dirty="0">
                <a:solidFill>
                  <a:srgbClr val="2C608B"/>
                </a:solidFill>
                <a:ea typeface="思源黑体 CN Normal" charset="-122"/>
              </a:rPr>
              <a:t>登录</a:t>
            </a:r>
            <a:r>
              <a:rPr lang="en-US" altLang="zh-CN" sz="2000" kern="0" dirty="0">
                <a:solidFill>
                  <a:srgbClr val="2C608B"/>
                </a:solidFill>
                <a:ea typeface="思源黑体 CN Normal" charset="-122"/>
              </a:rPr>
              <a:t>/</a:t>
            </a:r>
            <a:r>
              <a:rPr lang="zh-CN" sz="2000" kern="0" dirty="0">
                <a:solidFill>
                  <a:srgbClr val="2C608B"/>
                </a:solidFill>
                <a:ea typeface="思源黑体 CN Normal" charset="-122"/>
              </a:rPr>
              <a:t>注册</a:t>
            </a:r>
          </a:p>
          <a:p>
            <a:pPr indent="0" algn="ctr">
              <a:buNone/>
            </a:pPr>
            <a:r>
              <a:rPr lang="zh-CN" sz="2000" kern="0" dirty="0">
                <a:solidFill>
                  <a:srgbClr val="2C608B"/>
                </a:solidFill>
                <a:ea typeface="思源黑体 CN Normal" charset="-122"/>
              </a:rPr>
              <a:t>页面开发</a:t>
            </a:r>
          </a:p>
        </p:txBody>
      </p:sp>
      <p:sp>
        <p:nvSpPr>
          <p:cNvPr id="2" name="文本框"/>
          <p:cNvSpPr txBox="1"/>
          <p:nvPr/>
        </p:nvSpPr>
        <p:spPr>
          <a:xfrm>
            <a:off x="4942046" y="5126565"/>
            <a:ext cx="2743517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sz="2000" kern="0" dirty="0">
                <a:solidFill>
                  <a:srgbClr val="2C608B"/>
                </a:solidFill>
                <a:ea typeface="思源黑体 CN Normal" charset="-122"/>
              </a:rPr>
              <a:t>作者</a:t>
            </a:r>
            <a:r>
              <a:rPr lang="en-US" altLang="zh-CN" sz="2000" kern="0" dirty="0">
                <a:solidFill>
                  <a:srgbClr val="2C608B"/>
                </a:solidFill>
                <a:ea typeface="思源黑体 CN Normal" charset="-122"/>
              </a:rPr>
              <a:t>/</a:t>
            </a:r>
            <a:r>
              <a:rPr lang="zh-CN" sz="2000" kern="0" dirty="0">
                <a:solidFill>
                  <a:srgbClr val="2C608B"/>
                </a:solidFill>
                <a:ea typeface="思源黑体 CN Normal" charset="-122"/>
              </a:rPr>
              <a:t>文献页面开发</a:t>
            </a:r>
          </a:p>
        </p:txBody>
      </p:sp>
      <p:sp>
        <p:nvSpPr>
          <p:cNvPr id="14" name="文本框"/>
          <p:cNvSpPr txBox="1"/>
          <p:nvPr/>
        </p:nvSpPr>
        <p:spPr>
          <a:xfrm>
            <a:off x="1065924" y="2764266"/>
            <a:ext cx="184347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确定前端架构</a:t>
            </a:r>
            <a:endParaRPr lang="en-US" altLang="zh-CN" sz="2000" kern="0" dirty="0">
              <a:solidFill>
                <a:srgbClr val="2C608B"/>
              </a:solidFill>
              <a:ea typeface="思源黑体 CN Normal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72957" y="1606443"/>
            <a:ext cx="603250" cy="593725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思源黑体 CN Regular" charset="-122"/>
                <a:ea typeface="思源黑体 CN Regular" charset="-122"/>
              </a:rPr>
              <a:t>5</a:t>
            </a:r>
          </a:p>
        </p:txBody>
      </p:sp>
      <p:sp>
        <p:nvSpPr>
          <p:cNvPr id="21" name="文本框"/>
          <p:cNvSpPr txBox="1"/>
          <p:nvPr/>
        </p:nvSpPr>
        <p:spPr>
          <a:xfrm>
            <a:off x="6370320" y="3470275"/>
            <a:ext cx="24149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页面跳转</a:t>
            </a:r>
            <a:r>
              <a:rPr lang="en-US" altLang="zh-CN" sz="2000" kern="0" dirty="0">
                <a:solidFill>
                  <a:srgbClr val="2C608B"/>
                </a:solidFill>
                <a:ea typeface="思源黑体 CN Normal" charset="-122"/>
              </a:rPr>
              <a:t>  </a:t>
            </a:r>
            <a:r>
              <a:rPr lang="zh-CN" altLang="en-US" sz="2000" kern="0" dirty="0">
                <a:solidFill>
                  <a:srgbClr val="2C608B"/>
                </a:solidFill>
                <a:ea typeface="思源黑体 CN Normal" charset="-122"/>
              </a:rPr>
              <a:t>组件开发</a:t>
            </a:r>
          </a:p>
        </p:txBody>
      </p:sp>
      <p:sp>
        <p:nvSpPr>
          <p:cNvPr id="22" name="文本框"/>
          <p:cNvSpPr txBox="1"/>
          <p:nvPr/>
        </p:nvSpPr>
        <p:spPr>
          <a:xfrm>
            <a:off x="7609895" y="1135942"/>
            <a:ext cx="2083524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sz="2000" kern="0" dirty="0">
                <a:solidFill>
                  <a:srgbClr val="2C608B"/>
                </a:solidFill>
                <a:ea typeface="思源黑体 CN Normal" charset="-122"/>
              </a:rPr>
              <a:t>管理员全部功能</a:t>
            </a:r>
          </a:p>
        </p:txBody>
      </p:sp>
      <p:sp>
        <p:nvSpPr>
          <p:cNvPr id="23" name="矩形 22"/>
          <p:cNvSpPr/>
          <p:nvPr/>
        </p:nvSpPr>
        <p:spPr>
          <a:xfrm>
            <a:off x="10222393" y="2883815"/>
            <a:ext cx="603250" cy="593725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C608B"/>
                </a:solidFill>
                <a:latin typeface="思源黑体 CN Regular" charset="-122"/>
                <a:ea typeface="思源黑体 CN Regular" charset="-122"/>
              </a:rPr>
              <a:t>6</a:t>
            </a:r>
          </a:p>
        </p:txBody>
      </p:sp>
      <p:sp>
        <p:nvSpPr>
          <p:cNvPr id="24" name="文本框"/>
          <p:cNvSpPr txBox="1"/>
          <p:nvPr/>
        </p:nvSpPr>
        <p:spPr>
          <a:xfrm>
            <a:off x="9491980" y="3561715"/>
            <a:ext cx="20637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None/>
            </a:pPr>
            <a:r>
              <a:rPr lang="zh-CN" sz="2000" kern="0" dirty="0">
                <a:solidFill>
                  <a:srgbClr val="2C608B"/>
                </a:solidFill>
                <a:ea typeface="思源黑体 CN Normal" charset="-122"/>
              </a:rPr>
              <a:t>后端开发和优化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整体展示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1220" y="1724025"/>
            <a:ext cx="10363835" cy="5133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如果没有输入相应信息会进行提示，如果点击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确认登录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会提示注册失败。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15415" y="1675130"/>
            <a:ext cx="4680585" cy="4740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96000" y="1670685"/>
            <a:ext cx="4455160" cy="47447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03959" y="281305"/>
            <a:ext cx="276472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整体情况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164590" y="1490081"/>
            <a:ext cx="9784080" cy="154510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altLang="zh-CN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项目旨在为用户提供一个强大而全面的</a:t>
            </a:r>
            <a:r>
              <a:rPr 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学术搜索</a:t>
            </a:r>
            <a:r>
              <a:rPr altLang="zh-CN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工具，以帮助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用户</a:t>
            </a:r>
            <a:r>
              <a:rPr altLang="zh-CN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更好地</a:t>
            </a:r>
            <a:r>
              <a:rPr 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检索</a:t>
            </a:r>
            <a:r>
              <a:rPr altLang="zh-CN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和分析</a:t>
            </a:r>
            <a:r>
              <a:rPr 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自己需要</a:t>
            </a:r>
            <a:r>
              <a:rPr altLang="zh-CN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的知识。通过整合多个关键功能</a:t>
            </a:r>
            <a:r>
              <a:rPr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altLang="zh-CN" sz="20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平台将为用户提供一个全面的知识调研工具，从而支持他们在各自领域的决策和研究工作中取得更大的成功</a:t>
            </a:r>
            <a:r>
              <a:rPr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endParaRPr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"/>
          <p:cNvSpPr txBox="1"/>
          <p:nvPr/>
        </p:nvSpPr>
        <p:spPr>
          <a:xfrm>
            <a:off x="1621790" y="1109963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项目简述</a:t>
            </a:r>
          </a:p>
        </p:txBody>
      </p:sp>
      <p:sp>
        <p:nvSpPr>
          <p:cNvPr id="3" name="矩形 2"/>
          <p:cNvSpPr/>
          <p:nvPr/>
        </p:nvSpPr>
        <p:spPr>
          <a:xfrm>
            <a:off x="1283970" y="1160128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75595" y="345374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32186" y="3385445"/>
            <a:ext cx="62528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根据关键词检索各类文献、作者等信息，供用户查询</a:t>
            </a: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275595" y="400619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70921" y="3922408"/>
            <a:ext cx="5108575" cy="311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生成学者个人主页和文献主页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275595" y="455864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70921" y="4484192"/>
            <a:ext cx="700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论文、搜索结果、学者等各项数据的统计以及分析可视化</a:t>
            </a: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275595" y="5184124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70920" y="5091602"/>
            <a:ext cx="6649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用户的登录和注册，用户个人信息修改，支持游客浏览</a:t>
            </a: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1275595" y="574355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70921" y="5666912"/>
            <a:ext cx="4380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收藏论文，关注作者</a:t>
            </a:r>
          </a:p>
        </p:txBody>
      </p:sp>
      <p:sp>
        <p:nvSpPr>
          <p:cNvPr id="16" name="文本框"/>
          <p:cNvSpPr txBox="1"/>
          <p:nvPr/>
        </p:nvSpPr>
        <p:spPr>
          <a:xfrm>
            <a:off x="1164590" y="2846582"/>
            <a:ext cx="3469614" cy="4385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b="1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实现了以下功能：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283970" y="6245030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73842" y="6194865"/>
            <a:ext cx="4380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管理员管理相关信息</a:t>
            </a: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如果输入格式不对，会实时进行提示，并且无法注册成功。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91560" y="1621790"/>
            <a:ext cx="5009515" cy="5019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如果两次输入的密码不匹配，会实时进行提示，并且无法注册成功。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2540" y="1613535"/>
            <a:ext cx="4567555" cy="4914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所有信息正确填写，点击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确认注册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按钮后，注册信息传到后端查询数据库，如果系统中存在当前用户名，则注册失败，并实时进行提示。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55745" y="2117725"/>
            <a:ext cx="4080510" cy="4509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6.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所有信息正确填写，点击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确认注册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按钮后，若网络连接出现错误则会提示。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49500" y="1736090"/>
            <a:ext cx="7486015" cy="51219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注册页面展示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7.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若注册成功，则会自动跳转至登录页面，提示用户登录。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96895" y="2019300"/>
            <a:ext cx="5991225" cy="4473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71575" y="1794510"/>
            <a:ext cx="9702165" cy="4823460"/>
          </a:xfrm>
          <a:prstGeom prst="rect">
            <a:avLst/>
          </a:prstGeom>
        </p:spPr>
      </p:pic>
      <p:sp>
        <p:nvSpPr>
          <p:cNvPr id="11" name="文本框"/>
          <p:cNvSpPr txBox="1"/>
          <p:nvPr>
            <p:custDataLst>
              <p:tags r:id="rId4"/>
            </p:custDataLst>
          </p:nvPr>
        </p:nvSpPr>
        <p:spPr>
          <a:xfrm>
            <a:off x="1171575" y="949325"/>
            <a:ext cx="9702165" cy="2771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登录页面整体效果</a:t>
            </a: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用如果用户名或密码未填写，会实时进行提示，无法登录成功。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61405" y="1953260"/>
            <a:ext cx="4969510" cy="4166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7565" y="1953260"/>
            <a:ext cx="5004435" cy="4153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如果用户名或密码错误，会在点击登录后进行提示。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1275" y="1875790"/>
            <a:ext cx="9370695" cy="46583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如果网络连接错误，会在加载时展示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loading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组件，一段时间后返回提示。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3035" y="2202815"/>
            <a:ext cx="5906135" cy="307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08065" y="2202815"/>
            <a:ext cx="5928360" cy="3073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343025"/>
            <a:ext cx="9562465" cy="23780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用如果用户名点击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注册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按钮，则会跳转到注册页面。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57900" y="2408555"/>
            <a:ext cx="6141085" cy="303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2408555"/>
            <a:ext cx="6125210" cy="3036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03959" y="281305"/>
            <a:ext cx="2764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架构设计</a:t>
            </a:r>
          </a:p>
        </p:txBody>
      </p:sp>
      <p:sp>
        <p:nvSpPr>
          <p:cNvPr id="25" name="文本框 24"/>
          <p:cNvSpPr txBox="1"/>
          <p:nvPr userDrawn="1">
            <p:custDataLst>
              <p:tags r:id="rId2"/>
            </p:custDataLst>
          </p:nvPr>
        </p:nvSpPr>
        <p:spPr>
          <a:xfrm>
            <a:off x="6330950" y="1374775"/>
            <a:ext cx="486727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采用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Vue3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Web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前端设计，用于向用户提供各种功能，包括登陆注册，个人主页，文章检索，文章数据可视化等。</a:t>
            </a:r>
          </a:p>
        </p:txBody>
      </p:sp>
      <p:sp>
        <p:nvSpPr>
          <p:cNvPr id="26" name="文本框"/>
          <p:cNvSpPr txBox="1"/>
          <p:nvPr>
            <p:custDataLst>
              <p:tags r:id="rId3"/>
            </p:custDataLst>
          </p:nvPr>
        </p:nvSpPr>
        <p:spPr>
          <a:xfrm>
            <a:off x="6330950" y="1032528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en-US" altLang="zh-CN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Web</a:t>
            </a: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前端</a:t>
            </a:r>
          </a:p>
        </p:txBody>
      </p:sp>
      <p:sp>
        <p:nvSpPr>
          <p:cNvPr id="27" name="文本框 26"/>
          <p:cNvSpPr txBox="1"/>
          <p:nvPr userDrawn="1">
            <p:custDataLst>
              <p:tags r:id="rId4"/>
            </p:custDataLst>
          </p:nvPr>
        </p:nvSpPr>
        <p:spPr>
          <a:xfrm>
            <a:off x="6330950" y="2822222"/>
            <a:ext cx="4867275" cy="22453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采用Python中的Flask框架，实现与前端和数据库的通信和数据交互，提供多个前端接口。</a:t>
            </a:r>
          </a:p>
          <a:p>
            <a:pPr algn="l">
              <a:lnSpc>
                <a:spcPct val="20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数据库使用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MongoDB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，负责保存爬虫得到的文献数据以及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Web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用户数据，通过倒排索引实现通过关键词的搜索功能。</a:t>
            </a:r>
          </a:p>
          <a:p>
            <a:pPr algn="l">
              <a:lnSpc>
                <a:spcPct val="200000"/>
              </a:lnSpc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5"/>
            </p:custDataLst>
          </p:nvPr>
        </p:nvSpPr>
        <p:spPr>
          <a:xfrm>
            <a:off x="6330950" y="5142230"/>
            <a:ext cx="5196205" cy="1383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采用Python中的Scrapy框架，实现了可以在多个学术网站上进行文献、资料、档案等数据的爬虫，并将其收集到的数据保存到数据库。</a:t>
            </a:r>
          </a:p>
        </p:txBody>
      </p:sp>
      <p:sp>
        <p:nvSpPr>
          <p:cNvPr id="30" name="文本框"/>
          <p:cNvSpPr txBox="1"/>
          <p:nvPr>
            <p:custDataLst>
              <p:tags r:id="rId6"/>
            </p:custDataLst>
          </p:nvPr>
        </p:nvSpPr>
        <p:spPr>
          <a:xfrm>
            <a:off x="6330949" y="4762112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数据收集</a:t>
            </a:r>
          </a:p>
        </p:txBody>
      </p:sp>
      <p:pic>
        <p:nvPicPr>
          <p:cNvPr id="31" name="图片 30" descr="00da5df632d858146296934c26b47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215" y="1001395"/>
            <a:ext cx="4263390" cy="5386070"/>
          </a:xfrm>
          <a:prstGeom prst="rect">
            <a:avLst/>
          </a:prstGeom>
        </p:spPr>
      </p:pic>
      <p:sp>
        <p:nvSpPr>
          <p:cNvPr id="36" name="文本框"/>
          <p:cNvSpPr txBox="1"/>
          <p:nvPr>
            <p:custDataLst>
              <p:tags r:id="rId7"/>
            </p:custDataLst>
          </p:nvPr>
        </p:nvSpPr>
        <p:spPr>
          <a:xfrm>
            <a:off x="6330950" y="2508990"/>
            <a:ext cx="30245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后端服务器</a:t>
            </a:r>
            <a:r>
              <a:rPr lang="en-US" altLang="zh-CN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-</a:t>
            </a: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数据库</a:t>
            </a:r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203960" y="841375"/>
            <a:ext cx="9784715" cy="14452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6.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如果用户名和密码均正确，则会在点击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后跳转进入主界面，并弹出提示。</a:t>
            </a:r>
          </a:p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主页显示的登录信息组件中会显示该用户的权限（未登录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普通用户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超级管理员）；</a:t>
            </a:r>
          </a:p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登录信息组件还会显示该用户成功登录的时间。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84935" y="1945005"/>
            <a:ext cx="9422130" cy="49129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登录页面展示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203960" y="1064260"/>
            <a:ext cx="9784715" cy="25038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7. </a:t>
            </a: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成功登录后，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组件右上角点击小箭头可以进入个人主页。</a:t>
            </a:r>
          </a:p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个人主页可以修改个人信息并提交修改</a:t>
            </a:r>
          </a:p>
          <a:p>
            <a:pPr indent="45720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如果未修改密码，则无需进行密码确认，点击修改即可直接提交。</a:t>
            </a:r>
          </a:p>
          <a:p>
            <a:pPr indent="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可以实现修改密码功能</a:t>
            </a:r>
          </a:p>
          <a:p>
            <a:pPr indent="457200" algn="l">
              <a:buNone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在填写修改密码后会新增原始密码输入框，必须原始密码正确才能修改密码。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610" y="2821940"/>
            <a:ext cx="5899150" cy="3630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32500" y="2726055"/>
            <a:ext cx="5792470" cy="41319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文献主页展示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203960" y="869315"/>
            <a:ext cx="9784715" cy="7791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展示文章标题、作者、摘要、发表日期、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doi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链接、来源、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链接等信息。</a:t>
            </a:r>
          </a:p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提供跳转至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doi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网页的链接、下载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网页的链接、收藏按钮和可视化按钮。</a:t>
            </a: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02995" y="1725295"/>
            <a:ext cx="9986010" cy="5139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作者主页展示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203960" y="869315"/>
            <a:ext cx="9784715" cy="7791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展示</a:t>
            </a: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作者的名字和论文列表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等信息。</a:t>
            </a:r>
          </a:p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提供跳转至列表里</a:t>
            </a: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每篇论文的链接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、收藏按钮和可视化按钮。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5215" y="1714500"/>
            <a:ext cx="10022840" cy="51193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0335" y="2319020"/>
            <a:ext cx="9973945" cy="515493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3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页面跳转逻辑</a:t>
            </a:r>
          </a:p>
        </p:txBody>
      </p:sp>
      <p:sp>
        <p:nvSpPr>
          <p:cNvPr id="5" name="文本框"/>
          <p:cNvSpPr txBox="1"/>
          <p:nvPr>
            <p:custDataLst>
              <p:tags r:id="rId4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跳转逻辑：个人收藏页面</a:t>
            </a: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点击收藏的学者跳转至学者主页；</a:t>
            </a:r>
          </a:p>
          <a:p>
            <a:pPr indent="457200"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点击收藏的文献跳转至文献主页。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94045" y="963295"/>
            <a:ext cx="6268085" cy="320167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1816735" y="2727960"/>
            <a:ext cx="4430395" cy="10915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694045" y="4211320"/>
            <a:ext cx="6223000" cy="320294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>
            <p:custDataLst>
              <p:tags r:id="rId8"/>
            </p:custDataLst>
          </p:nvPr>
        </p:nvCxnSpPr>
        <p:spPr>
          <a:xfrm>
            <a:off x="4458335" y="4447540"/>
            <a:ext cx="1755140" cy="1239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07010" y="2719070"/>
            <a:ext cx="6268085" cy="320167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3"/>
            </p:custDataLst>
          </p:nvPr>
        </p:nvSpPr>
        <p:spPr>
          <a:xfrm>
            <a:off x="1203960" y="281305"/>
            <a:ext cx="33991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页面跳转逻辑</a:t>
            </a:r>
          </a:p>
          <a:p>
            <a:pPr indent="0" algn="l" defTabSz="965835">
              <a:buFont typeface="Wingdings" panose="05000000000000000000" pitchFamily="2" charset="2"/>
              <a:buNone/>
              <a:defRPr/>
            </a:pPr>
            <a:endParaRPr lang="zh-CN" altLang="en-US" sz="2800" kern="0" dirty="0">
              <a:solidFill>
                <a:srgbClr val="2C608B"/>
              </a:solidFill>
              <a:latin typeface="思源黑体 CN Normal" charset="-122"/>
              <a:ea typeface="思源黑体 CN Normal" charset="-122"/>
              <a:cs typeface="方正清刻本悦宋简体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"/>
          <p:cNvSpPr txBox="1"/>
          <p:nvPr>
            <p:custDataLst>
              <p:tags r:id="rId4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跳转逻辑：学者主页页面</a:t>
            </a: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paper list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中的文章跳转至相应文献主页；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点击可视化按钮跳转至可视化页面。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73520" y="852170"/>
            <a:ext cx="5554345" cy="28035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62725" y="3780790"/>
            <a:ext cx="5565775" cy="274637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3029585" y="2766695"/>
            <a:ext cx="4490720" cy="2209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51430" y="5222875"/>
            <a:ext cx="5243195" cy="7067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13755" y="3111500"/>
            <a:ext cx="5935345" cy="3053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7465" y="2559050"/>
            <a:ext cx="5255895" cy="270573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4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页面跳转逻辑</a:t>
            </a: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9378" y="1399604"/>
            <a:ext cx="10253927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点击作者名跳转至作者主页；</a:t>
            </a:r>
          </a:p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点击可视化按钮跳转至文献可视化页面；</a:t>
            </a:r>
          </a:p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链接至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源网页；</a:t>
            </a:r>
          </a:p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下载跳转至文献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1720215" y="4220210"/>
            <a:ext cx="4411980" cy="598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"/>
          <p:cNvSpPr txBox="1"/>
          <p:nvPr>
            <p:custDataLst>
              <p:tags r:id="rId6"/>
            </p:custDataLst>
          </p:nvPr>
        </p:nvSpPr>
        <p:spPr>
          <a:xfrm>
            <a:off x="1128694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跳转逻辑：文献主页页面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578610" y="2490470"/>
            <a:ext cx="4402455" cy="873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03880" y="5016500"/>
            <a:ext cx="3607435" cy="176911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2338070" y="4467860"/>
            <a:ext cx="1748790" cy="672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7465" y="5264785"/>
            <a:ext cx="2972435" cy="143510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H="1">
            <a:off x="763905" y="4733290"/>
            <a:ext cx="572135" cy="8051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981065" y="32385"/>
            <a:ext cx="5801360" cy="2978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组件开发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个页面附加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Loading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597025"/>
            <a:ext cx="10582910" cy="2639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在前端发出请求后显示加载动画，收到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response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后或出现错误后结束加载动画的显示。</a:t>
            </a:r>
          </a:p>
          <a:p>
            <a:pPr indent="457200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登录页面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注册页面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收藏页面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学者主页页面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文献主页页面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学者可视化页面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文献可视化页面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管理员操作页面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t="4993" r="-261"/>
          <a:stretch>
            <a:fillRect/>
          </a:stretch>
        </p:blipFill>
        <p:spPr>
          <a:xfrm>
            <a:off x="3462655" y="2076450"/>
            <a:ext cx="8449310" cy="4504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组件开发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499235"/>
            <a:ext cx="10582910" cy="2737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在右上角显示用户头像，可点击箭头弹出操作选项。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当用户已登录时，可选择访问用户个人信息页面和退出登录；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当用户未登录时，只能选择登录选项。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rcRect l="36102" b="4089"/>
          <a:stretch>
            <a:fillRect/>
          </a:stretch>
        </p:blipFill>
        <p:spPr>
          <a:xfrm>
            <a:off x="8440420" y="4793615"/>
            <a:ext cx="3028950" cy="1859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7520" y="2840990"/>
            <a:ext cx="7314565" cy="381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440420" y="2840990"/>
            <a:ext cx="3036570" cy="179260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7223125" y="2054225"/>
            <a:ext cx="2433955" cy="13963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495925" y="2306955"/>
            <a:ext cx="4536440" cy="34486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组件开发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5" y="1000824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登录信息展示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42670" y="1642110"/>
            <a:ext cx="10253980" cy="1097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展示用户的用户名、权限；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展示用户的登录时间。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2590" y="3213735"/>
            <a:ext cx="3766185" cy="263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70545" y="3213735"/>
            <a:ext cx="3757930" cy="2642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265930" y="3213735"/>
            <a:ext cx="3807460" cy="26396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>
            <p:custDataLst>
              <p:tags r:id="rId2"/>
            </p:custDataLst>
          </p:nvPr>
        </p:nvSpPr>
        <p:spPr>
          <a:xfrm>
            <a:off x="1203960" y="308610"/>
            <a:ext cx="40290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项目优势</a:t>
            </a:r>
            <a:r>
              <a:rPr lang="en-US" altLang="zh-CN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——</a:t>
            </a: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技术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3869690" y="2215515"/>
            <a:ext cx="4751705" cy="2731135"/>
            <a:chOff x="5573" y="3549"/>
            <a:chExt cx="7483" cy="4301"/>
          </a:xfrm>
        </p:grpSpPr>
        <p:grpSp>
          <p:nvGrpSpPr>
            <p:cNvPr id="7" name="组合 6"/>
            <p:cNvGrpSpPr/>
            <p:nvPr/>
          </p:nvGrpSpPr>
          <p:grpSpPr>
            <a:xfrm>
              <a:off x="5573" y="4902"/>
              <a:ext cx="2948" cy="2948"/>
              <a:chOff x="12613" y="4868"/>
              <a:chExt cx="3350" cy="3350"/>
            </a:xfrm>
          </p:grpSpPr>
          <p:pic>
            <p:nvPicPr>
              <p:cNvPr id="16" name="图片 15" descr="3640585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17" name="椭圆 16"/>
              <p:cNvSpPr/>
              <p:nvPr>
                <p:custDataLst>
                  <p:tags r:id="rId21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174" y="3549"/>
              <a:ext cx="2249" cy="2249"/>
              <a:chOff x="12613" y="4868"/>
              <a:chExt cx="3350" cy="3350"/>
            </a:xfrm>
          </p:grpSpPr>
          <p:pic>
            <p:nvPicPr>
              <p:cNvPr id="23" name="图片 22" descr="3640585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24" name="椭圆 2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9775" y="5808"/>
              <a:ext cx="1866" cy="1866"/>
              <a:chOff x="12611" y="4868"/>
              <a:chExt cx="3351" cy="3351"/>
            </a:xfrm>
          </p:grpSpPr>
          <p:pic>
            <p:nvPicPr>
              <p:cNvPr id="26" name="图片 25" descr="3640585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12611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27" name="椭圆 26"/>
              <p:cNvSpPr/>
              <p:nvPr>
                <p:custDataLst>
                  <p:tags r:id="rId17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1756" y="5098"/>
              <a:ext cx="1300" cy="1300"/>
              <a:chOff x="12613" y="4868"/>
              <a:chExt cx="3350" cy="3350"/>
            </a:xfrm>
          </p:grpSpPr>
          <p:pic>
            <p:nvPicPr>
              <p:cNvPr id="29" name="图片 28" descr="3640585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4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30" name="椭圆 29"/>
              <p:cNvSpPr/>
              <p:nvPr>
                <p:custDataLst>
                  <p:tags r:id="rId15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1" name="图片 30" descr="2154156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6794" y="6108"/>
              <a:ext cx="507" cy="507"/>
            </a:xfrm>
            <a:prstGeom prst="rect">
              <a:avLst/>
            </a:prstGeom>
          </p:spPr>
        </p:pic>
        <p:pic>
          <p:nvPicPr>
            <p:cNvPr id="32" name="图片 31" descr="2154153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9028" y="4403"/>
              <a:ext cx="543" cy="543"/>
            </a:xfrm>
            <a:prstGeom prst="rect">
              <a:avLst/>
            </a:prstGeom>
          </p:spPr>
        </p:pic>
        <p:pic>
          <p:nvPicPr>
            <p:cNvPr id="33" name="图片 32" descr="2154153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10437" y="6468"/>
              <a:ext cx="545" cy="545"/>
            </a:xfrm>
            <a:prstGeom prst="rect">
              <a:avLst/>
            </a:prstGeom>
          </p:spPr>
        </p:pic>
        <p:pic>
          <p:nvPicPr>
            <p:cNvPr id="34" name="图片 33" descr="2154152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12173" y="5515"/>
              <a:ext cx="466" cy="466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 userDrawn="1">
            <p:custDataLst>
              <p:tags r:id="rId3"/>
            </p:custDataLst>
          </p:nvPr>
        </p:nvSpPr>
        <p:spPr>
          <a:xfrm>
            <a:off x="915670" y="1895475"/>
            <a:ext cx="4605020" cy="10445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框架，其中采用了</a:t>
            </a:r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虚拟DOM技术，将对实际DOM的操作最小化，从而提高了性能。它能够智能地识别需要更新的部分，而不是每次都重新渲染整个页面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，这使得用户的查询效率得到了提升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charset="-122"/>
                <a:ea typeface="思源黑体 CN ExtraLight" charset="-122"/>
              </a:rPr>
              <a:t>。</a:t>
            </a:r>
          </a:p>
        </p:txBody>
      </p:sp>
      <p:sp>
        <p:nvSpPr>
          <p:cNvPr id="21" name="文本框"/>
          <p:cNvSpPr txBox="1"/>
          <p:nvPr>
            <p:custDataLst>
              <p:tags r:id="rId4"/>
            </p:custDataLst>
          </p:nvPr>
        </p:nvSpPr>
        <p:spPr>
          <a:xfrm>
            <a:off x="2364740" y="1496695"/>
            <a:ext cx="315658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高性能</a:t>
            </a:r>
          </a:p>
        </p:txBody>
      </p:sp>
      <p:sp>
        <p:nvSpPr>
          <p:cNvPr id="36" name="文本框 35"/>
          <p:cNvSpPr txBox="1"/>
          <p:nvPr userDrawn="1">
            <p:custDataLst>
              <p:tags r:id="rId5"/>
            </p:custDataLst>
          </p:nvPr>
        </p:nvSpPr>
        <p:spPr>
          <a:xfrm>
            <a:off x="600075" y="4631055"/>
            <a:ext cx="3355340" cy="16649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项目采用了前后端分离的方式开发，</a:t>
            </a:r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前端和后端可以独立开发、测试和维护，从而提高了开发效率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，降低了软件的维护难度</a:t>
            </a:r>
            <a:r>
              <a:rPr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前后端所采用的技术架构十分成熟和先进，在市场端应用非常广泛。</a:t>
            </a:r>
          </a:p>
        </p:txBody>
      </p:sp>
      <p:sp>
        <p:nvSpPr>
          <p:cNvPr id="37" name="文本框"/>
          <p:cNvSpPr txBox="1"/>
          <p:nvPr>
            <p:custDataLst>
              <p:tags r:id="rId6"/>
            </p:custDataLst>
          </p:nvPr>
        </p:nvSpPr>
        <p:spPr>
          <a:xfrm>
            <a:off x="2156460" y="4231640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前后端分离</a:t>
            </a:r>
          </a:p>
        </p:txBody>
      </p:sp>
      <p:sp>
        <p:nvSpPr>
          <p:cNvPr id="38" name="文本框 37"/>
          <p:cNvSpPr txBox="1"/>
          <p:nvPr userDrawn="1">
            <p:custDataLst>
              <p:tags r:id="rId7"/>
            </p:custDataLst>
          </p:nvPr>
        </p:nvSpPr>
        <p:spPr>
          <a:xfrm>
            <a:off x="6703060" y="5414645"/>
            <a:ext cx="4437691" cy="7530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charset="-122"/>
                <a:ea typeface="思源黑体 CN ExtraLight" charset="-122"/>
                <a:sym typeface="+mn-ea"/>
              </a:rPr>
              <a:t>整个后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端、数据库、爬虫使用Flask、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Py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Mongo和Scrapy，可以在整个项目中保持Python的一致性，减少了技术栈的复杂性，同时可以利用Python丰富的生态系统和社区支持，方便维护。</a:t>
            </a:r>
          </a:p>
        </p:txBody>
      </p:sp>
      <p:sp>
        <p:nvSpPr>
          <p:cNvPr id="39" name="文本框"/>
          <p:cNvSpPr txBox="1"/>
          <p:nvPr>
            <p:custDataLst>
              <p:tags r:id="rId8"/>
            </p:custDataLst>
          </p:nvPr>
        </p:nvSpPr>
        <p:spPr>
          <a:xfrm>
            <a:off x="6703060" y="5015865"/>
            <a:ext cx="414718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框架一致性</a:t>
            </a:r>
          </a:p>
        </p:txBody>
      </p:sp>
      <p:sp>
        <p:nvSpPr>
          <p:cNvPr id="40" name="文本框"/>
          <p:cNvSpPr txBox="1"/>
          <p:nvPr>
            <p:custDataLst>
              <p:tags r:id="rId9"/>
            </p:custDataLst>
          </p:nvPr>
        </p:nvSpPr>
        <p:spPr>
          <a:xfrm>
            <a:off x="7130415" y="1507045"/>
            <a:ext cx="315658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数据分析和可视化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064375" y="2028190"/>
            <a:ext cx="4206240" cy="98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项目不仅提供了数据搜索功能，还提供了先进的数据分析和可视化工具，帮助用户深入挖掘数据并生成令人印象深刻的图表和图形。与其他产品相比，这个平台更强调数据驱动的决策和见解。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组件开发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Sidebar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729740"/>
            <a:ext cx="10582910" cy="2506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侧边栏可以根据用户的不同权限来调整显示的内容。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未登录用户：只展示搜索按钮；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普通用户：展示搜索和收藏按钮；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超级管理员：展示搜索、收藏和管理员操作按钮。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965440" y="3348990"/>
            <a:ext cx="3783330" cy="3069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560" y="3348990"/>
            <a:ext cx="3733800" cy="3043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60520" y="3348990"/>
            <a:ext cx="3794760" cy="3027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管理员功能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管理员令牌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597025"/>
            <a:ext cx="10582910" cy="2639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在登录了管理员账号后，前端会存储一个管理员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，在后续操作过程中，向后端发送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post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请求时，同时发送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admin_token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，后端确认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后才会执行对数据库的操作。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28140" y="2321560"/>
            <a:ext cx="8608695" cy="4418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管理员功能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用户管理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数据管理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597025"/>
            <a:ext cx="10582910" cy="2639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选择管理用户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管理用户后，前端根据用户的选择提供操作数据库的表项。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用户管理中，可以操作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表；</a:t>
            </a:r>
          </a:p>
          <a:p>
            <a:pPr indent="457200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数据管理中，可以操作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clean_papaers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authors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7335" y="2865755"/>
            <a:ext cx="5425440" cy="308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74055" y="2865755"/>
            <a:ext cx="6139815" cy="3096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管理员功能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操作类型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3905" y="1597025"/>
            <a:ext cx="10582910" cy="2639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·Delete</a:t>
            </a:r>
          </a:p>
          <a:p>
            <a:pPr indent="457200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·Modify</a:t>
            </a:r>
          </a:p>
          <a:p>
            <a:pPr indent="457200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·Insert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rcRect r="-287" b="46422"/>
          <a:stretch>
            <a:fillRect/>
          </a:stretch>
        </p:blipFill>
        <p:spPr>
          <a:xfrm>
            <a:off x="4782820" y="2242185"/>
            <a:ext cx="6741795" cy="2106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rcRect r="345" b="41631"/>
          <a:stretch>
            <a:fillRect/>
          </a:stretch>
        </p:blipFill>
        <p:spPr>
          <a:xfrm>
            <a:off x="4813300" y="4364355"/>
            <a:ext cx="6711315" cy="2353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82185" y="498475"/>
            <a:ext cx="6742430" cy="17284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管理员功能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管理爬虫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105" y="1752600"/>
            <a:ext cx="10582910" cy="2484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根据管理员填写的参数对数据库爬虫的配置信息进行修改，从而修改爬虫策略。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rcRect l="11507" t="42046" r="7974" b="11884"/>
          <a:stretch>
            <a:fillRect/>
          </a:stretch>
        </p:blipFill>
        <p:spPr>
          <a:xfrm>
            <a:off x="443230" y="2507615"/>
            <a:ext cx="11305540" cy="33204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后端开发和优化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00760"/>
            <a:ext cx="68135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个人信息的存储与修改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02942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8650" y="1597025"/>
            <a:ext cx="10667365" cy="2639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更改登录注册时后端存储的信息内容</a:t>
            </a:r>
          </a:p>
          <a:p>
            <a:pPr indent="457200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实现个人信息和密码的修改逻辑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2675" y="899795"/>
            <a:ext cx="6029325" cy="2515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62675" y="3429000"/>
            <a:ext cx="6029325" cy="3084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3495" y="3062605"/>
            <a:ext cx="6177280" cy="3451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13070" y="4608195"/>
            <a:ext cx="1166495" cy="35687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10093" y="2595840"/>
            <a:ext cx="6171177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zh-CN" altLang="en-US" sz="54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杨致远工作部分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28920" y="1718310"/>
            <a:ext cx="138049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4400" kern="0" dirty="0">
                <a:solidFill>
                  <a:srgbClr val="BBD6EA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FIVE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81320" y="4587240"/>
            <a:ext cx="12287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defTabSz="965835">
              <a:buFont typeface="Wingdings" panose="05000000000000000000" pitchFamily="2" charset="2"/>
              <a:buNone/>
              <a:defRPr/>
            </a:pPr>
            <a:r>
              <a:rPr lang="en-US" altLang="zh-CN" sz="20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Part.05</a:t>
            </a: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搜索功能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主要功能：将输入的关键词发送给后端，同时发送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GET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请求，并处理后端返回的信息。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66850" y="2285365"/>
            <a:ext cx="9251315" cy="326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搜索功能：错误处理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错误处理：若搜索框为空，则提示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请输入关键词！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1275" y="2178050"/>
            <a:ext cx="9646920" cy="34207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搜索功能：错误处理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错误处理：若搜索超时，则提示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搜索失败，请检查网络！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44625" y="2112645"/>
            <a:ext cx="9500870" cy="35363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>
            <p:custDataLst>
              <p:tags r:id="rId2"/>
            </p:custDataLst>
          </p:nvPr>
        </p:nvSpPr>
        <p:spPr>
          <a:xfrm>
            <a:off x="1203960" y="308610"/>
            <a:ext cx="40290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项目优势</a:t>
            </a:r>
            <a:r>
              <a:rPr lang="en-US" altLang="zh-CN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——</a:t>
            </a: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应用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4351020" y="3395980"/>
            <a:ext cx="4751705" cy="2731135"/>
            <a:chOff x="5573" y="3549"/>
            <a:chExt cx="7483" cy="4301"/>
          </a:xfrm>
        </p:grpSpPr>
        <p:grpSp>
          <p:nvGrpSpPr>
            <p:cNvPr id="7" name="组合 6"/>
            <p:cNvGrpSpPr/>
            <p:nvPr/>
          </p:nvGrpSpPr>
          <p:grpSpPr>
            <a:xfrm>
              <a:off x="5573" y="4902"/>
              <a:ext cx="2948" cy="2948"/>
              <a:chOff x="12613" y="4868"/>
              <a:chExt cx="3350" cy="3350"/>
            </a:xfrm>
          </p:grpSpPr>
          <p:pic>
            <p:nvPicPr>
              <p:cNvPr id="16" name="图片 15" descr="3640585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17" name="椭圆 16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174" y="3549"/>
              <a:ext cx="2249" cy="2249"/>
              <a:chOff x="12613" y="4868"/>
              <a:chExt cx="3350" cy="3350"/>
            </a:xfrm>
          </p:grpSpPr>
          <p:pic>
            <p:nvPicPr>
              <p:cNvPr id="23" name="图片 22" descr="3640585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2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24" name="椭圆 2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9775" y="5808"/>
              <a:ext cx="1866" cy="1866"/>
              <a:chOff x="12611" y="4868"/>
              <a:chExt cx="3351" cy="3351"/>
            </a:xfrm>
          </p:grpSpPr>
          <p:pic>
            <p:nvPicPr>
              <p:cNvPr id="26" name="图片 25" descr="3640585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12611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27" name="椭圆 26"/>
              <p:cNvSpPr/>
              <p:nvPr>
                <p:custDataLst>
                  <p:tags r:id="rId15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1756" y="5098"/>
              <a:ext cx="1300" cy="1300"/>
              <a:chOff x="12613" y="4868"/>
              <a:chExt cx="3350" cy="3350"/>
            </a:xfrm>
          </p:grpSpPr>
          <p:pic>
            <p:nvPicPr>
              <p:cNvPr id="29" name="图片 28" descr="3640585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2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30" name="椭圆 29"/>
              <p:cNvSpPr/>
              <p:nvPr>
                <p:custDataLst>
                  <p:tags r:id="rId13"/>
                </p:custDataLst>
              </p:nvPr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1" name="图片 30" descr="2154156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6794" y="6108"/>
              <a:ext cx="507" cy="507"/>
            </a:xfrm>
            <a:prstGeom prst="rect">
              <a:avLst/>
            </a:prstGeom>
          </p:spPr>
        </p:pic>
        <p:pic>
          <p:nvPicPr>
            <p:cNvPr id="32" name="图片 31" descr="2154153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9028" y="4403"/>
              <a:ext cx="543" cy="543"/>
            </a:xfrm>
            <a:prstGeom prst="rect">
              <a:avLst/>
            </a:prstGeom>
          </p:spPr>
        </p:pic>
        <p:pic>
          <p:nvPicPr>
            <p:cNvPr id="33" name="图片 32" descr="2154153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10437" y="6468"/>
              <a:ext cx="545" cy="545"/>
            </a:xfrm>
            <a:prstGeom prst="rect">
              <a:avLst/>
            </a:prstGeom>
          </p:spPr>
        </p:pic>
        <p:pic>
          <p:nvPicPr>
            <p:cNvPr id="34" name="图片 33" descr="2154152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12173" y="5515"/>
              <a:ext cx="466" cy="466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 userDrawn="1">
            <p:custDataLst>
              <p:tags r:id="rId3"/>
            </p:custDataLst>
          </p:nvPr>
        </p:nvSpPr>
        <p:spPr>
          <a:xfrm>
            <a:off x="1533790" y="1928046"/>
            <a:ext cx="4964430" cy="23310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本项目系统完备性较高，完整实现了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个用户故事。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完成了论文搜索平台的基本功能</a:t>
            </a:r>
          </a:p>
          <a:p>
            <a:pPr indent="0" algn="just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对于登录的用户提供收藏夹功能</a:t>
            </a:r>
          </a:p>
          <a:p>
            <a:pPr indent="0" algn="just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额外设定了管理员角色</a:t>
            </a:r>
          </a:p>
          <a:p>
            <a:pPr indent="0" algn="just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-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可以通过本系统管理员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端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UI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实现对后端数据库的操作；</a:t>
            </a:r>
          </a:p>
        </p:txBody>
      </p:sp>
      <p:sp>
        <p:nvSpPr>
          <p:cNvPr id="21" name="文本框"/>
          <p:cNvSpPr txBox="1"/>
          <p:nvPr>
            <p:custDataLst>
              <p:tags r:id="rId4"/>
            </p:custDataLst>
          </p:nvPr>
        </p:nvSpPr>
        <p:spPr>
          <a:xfrm>
            <a:off x="2394267" y="1466808"/>
            <a:ext cx="315658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系统完备性</a:t>
            </a:r>
          </a:p>
        </p:txBody>
      </p:sp>
      <p:sp>
        <p:nvSpPr>
          <p:cNvPr id="36" name="文本框 35"/>
          <p:cNvSpPr txBox="1"/>
          <p:nvPr userDrawn="1">
            <p:custDataLst>
              <p:tags r:id="rId5"/>
            </p:custDataLst>
          </p:nvPr>
        </p:nvSpPr>
        <p:spPr>
          <a:xfrm>
            <a:off x="1260971" y="4665488"/>
            <a:ext cx="3122295" cy="198628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设计在网页端的用户界面方便访问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简洁美观的用户界面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导航栏、侧边栏、加载动画等组件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为用户的各种操作提供了便利；</a:t>
            </a:r>
          </a:p>
          <a:p>
            <a:pPr indent="457200" algn="just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提升用户的使用体验。</a:t>
            </a:r>
          </a:p>
        </p:txBody>
      </p:sp>
      <p:sp>
        <p:nvSpPr>
          <p:cNvPr id="37" name="文本框"/>
          <p:cNvSpPr txBox="1"/>
          <p:nvPr>
            <p:custDataLst>
              <p:tags r:id="rId6"/>
            </p:custDataLst>
          </p:nvPr>
        </p:nvSpPr>
        <p:spPr>
          <a:xfrm>
            <a:off x="2156460" y="4231640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用户友好性</a:t>
            </a:r>
          </a:p>
        </p:txBody>
      </p:sp>
      <p:sp>
        <p:nvSpPr>
          <p:cNvPr id="40" name="文本框"/>
          <p:cNvSpPr txBox="1"/>
          <p:nvPr>
            <p:custDataLst>
              <p:tags r:id="rId7"/>
            </p:custDataLst>
          </p:nvPr>
        </p:nvSpPr>
        <p:spPr>
          <a:xfrm>
            <a:off x="7130415" y="1507045"/>
            <a:ext cx="315658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charset="-122"/>
                <a:ea typeface="思源黑体 CN Normal" charset="-122"/>
              </a:rPr>
              <a:t>功能健壮性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064375" y="2028190"/>
            <a:ext cx="44640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对于用户的正确操作：</a:t>
            </a:r>
          </a:p>
          <a:p>
            <a:pPr indent="0" algn="just" fontAlgn="auto">
              <a:lnSpc>
                <a:spcPct val="125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·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系统逻辑正确无误，均可给出正确的处理结果；</a:t>
            </a:r>
          </a:p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对于可能出现的错误：</a:t>
            </a:r>
          </a:p>
          <a:p>
            <a:pPr indent="0" algn="just" fontAlgn="auto">
              <a:lnSpc>
                <a:spcPct val="125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·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设置超时时间，在网络拥塞或数据过载时避免系统崩溃；</a:t>
            </a:r>
          </a:p>
          <a:p>
            <a:pPr indent="0" algn="just" fontAlgn="auto">
              <a:lnSpc>
                <a:spcPct val="125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·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完善的报错机制，对用户的错误操作和请求进行及时提示。</a:t>
            </a:r>
          </a:p>
          <a:p>
            <a:pPr indent="0" algn="just" fontAlgn="auto">
              <a:lnSpc>
                <a:spcPct val="125000"/>
              </a:lnSpc>
            </a:pP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搜索功能：错误处理</a:t>
            </a:r>
          </a:p>
        </p:txBody>
      </p:sp>
      <p:sp>
        <p:nvSpPr>
          <p:cNvPr id="4" name="文本框"/>
          <p:cNvSpPr txBox="1"/>
          <p:nvPr>
            <p:custDataLst>
              <p:tags r:id="rId3"/>
            </p:custDataLst>
          </p:nvPr>
        </p:nvSpPr>
        <p:spPr>
          <a:xfrm>
            <a:off x="1311275" y="1146810"/>
            <a:ext cx="9562465" cy="25742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错误处理：若未搜索到关键词，则提示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无搜索结果！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05535" y="1891665"/>
            <a:ext cx="9981565" cy="39890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搜索结果展示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1099185"/>
            <a:ext cx="86125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搜索成功后，跳转至搜索结果界面。点击链接可以跳转到对应的主页。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15029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77461" y="584479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75910" y="580390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只显示文献</a:t>
            </a: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81275" y="1577975"/>
            <a:ext cx="703072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搜索结果展示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99468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搜索成功后，跳转至搜索结果界面。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15029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77461" y="584479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75910" y="5803900"/>
            <a:ext cx="144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只显示作者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47925" y="1647190"/>
            <a:ext cx="7295515" cy="4006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搜索结果展示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694" y="1099468"/>
            <a:ext cx="442595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搜索成功后，跳转至搜索结果界面。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96901" y="115029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77461" y="5844793"/>
            <a:ext cx="298450" cy="298450"/>
          </a:xfrm>
          <a:prstGeom prst="rect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75910" y="5803900"/>
            <a:ext cx="2324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同时显示作者和文献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8230" y="1793875"/>
            <a:ext cx="7938135" cy="3853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收藏功能实现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955040"/>
            <a:ext cx="955929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点击收藏按钮后，向后端发送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请求，将该文献或作者加入用户的收藏列表中，可在收藏界面中查看已收藏的文献或作者。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04315" y="1665605"/>
            <a:ext cx="9183370" cy="37122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收藏功能实现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955040"/>
            <a:ext cx="955929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若该作者或文献已被用户收藏，则提示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作者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文献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已收藏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03960" y="1758950"/>
            <a:ext cx="9519285" cy="38741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收藏功能实现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955040"/>
            <a:ext cx="955929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错误处理：若收藏失败，则提示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收藏失败，请检查网络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89025" y="1736725"/>
            <a:ext cx="9598660" cy="3894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收藏结果展示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955040"/>
            <a:ext cx="955929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点击导航栏的收藏进入收藏界面，收藏界面会分别展示出该用户收藏的文献和作者。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0550" y="1744345"/>
            <a:ext cx="11010265" cy="3368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收藏结果展示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955040"/>
            <a:ext cx="955929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点击取消收藏按钮，会将该条收藏记录删除。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0550" y="1744345"/>
            <a:ext cx="11010265" cy="3368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收藏结果展示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955040"/>
            <a:ext cx="955929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若该用户还未收藏任何作者或文献，则会提示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“暂时还没有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/文献收藏记录~”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1015" y="1963420"/>
            <a:ext cx="11190605" cy="2682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2372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用户故事</a:t>
            </a:r>
          </a:p>
        </p:txBody>
      </p:sp>
      <p:sp>
        <p:nvSpPr>
          <p:cNvPr id="50" name="矩形 49"/>
          <p:cNvSpPr/>
          <p:nvPr/>
        </p:nvSpPr>
        <p:spPr>
          <a:xfrm>
            <a:off x="2055648" y="1281937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>
            <p:custDataLst>
              <p:tags r:id="rId3"/>
            </p:custDataLst>
          </p:nvPr>
        </p:nvSpPr>
        <p:spPr>
          <a:xfrm>
            <a:off x="2055648" y="1834387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>
            <p:custDataLst>
              <p:tags r:id="rId4"/>
            </p:custDataLst>
          </p:nvPr>
        </p:nvSpPr>
        <p:spPr>
          <a:xfrm>
            <a:off x="2055648" y="2386837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>
            <p:custDataLst>
              <p:tags r:id="rId5"/>
            </p:custDataLst>
          </p:nvPr>
        </p:nvSpPr>
        <p:spPr>
          <a:xfrm>
            <a:off x="2055648" y="3012312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>
            <p:custDataLst>
              <p:tags r:id="rId6"/>
            </p:custDataLst>
          </p:nvPr>
        </p:nvSpPr>
        <p:spPr>
          <a:xfrm>
            <a:off x="2055648" y="3571747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2568426" y="1226959"/>
            <a:ext cx="16906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用户注册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68426" y="1722785"/>
            <a:ext cx="16906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用户登录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568425" y="2314287"/>
            <a:ext cx="22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用户搜索关键词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568425" y="2958492"/>
            <a:ext cx="22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展示收藏结果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568424" y="3552694"/>
            <a:ext cx="22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展示搜索结果</a:t>
            </a:r>
          </a:p>
        </p:txBody>
      </p:sp>
      <p:sp>
        <p:nvSpPr>
          <p:cNvPr id="60" name="矩形 59"/>
          <p:cNvSpPr/>
          <p:nvPr/>
        </p:nvSpPr>
        <p:spPr>
          <a:xfrm>
            <a:off x="2055648" y="4157271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>
            <p:custDataLst>
              <p:tags r:id="rId7"/>
            </p:custDataLst>
          </p:nvPr>
        </p:nvSpPr>
        <p:spPr>
          <a:xfrm>
            <a:off x="2055648" y="4709721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>
            <p:custDataLst>
              <p:tags r:id="rId8"/>
            </p:custDataLst>
          </p:nvPr>
        </p:nvSpPr>
        <p:spPr>
          <a:xfrm>
            <a:off x="2055648" y="5262171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>
            <p:custDataLst>
              <p:tags r:id="rId9"/>
            </p:custDataLst>
          </p:nvPr>
        </p:nvSpPr>
        <p:spPr>
          <a:xfrm>
            <a:off x="6881643" y="1340573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>
            <p:custDataLst>
              <p:tags r:id="rId10"/>
            </p:custDataLst>
          </p:nvPr>
        </p:nvSpPr>
        <p:spPr>
          <a:xfrm>
            <a:off x="6881643" y="1900008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2568426" y="4102293"/>
            <a:ext cx="2076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展示学者主页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568426" y="4598119"/>
            <a:ext cx="2259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展示文献主页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2568425" y="5189621"/>
            <a:ext cx="22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可视化搜索结果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394420" y="1286753"/>
            <a:ext cx="22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可视化学者信息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7394419" y="1880955"/>
            <a:ext cx="22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可视化文献信息</a:t>
            </a:r>
          </a:p>
        </p:txBody>
      </p:sp>
      <p:sp>
        <p:nvSpPr>
          <p:cNvPr id="70" name="矩形 69"/>
          <p:cNvSpPr/>
          <p:nvPr/>
        </p:nvSpPr>
        <p:spPr>
          <a:xfrm>
            <a:off x="6881644" y="2441815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>
            <p:custDataLst>
              <p:tags r:id="rId11"/>
            </p:custDataLst>
          </p:nvPr>
        </p:nvSpPr>
        <p:spPr>
          <a:xfrm>
            <a:off x="6881644" y="2994265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12"/>
            </p:custDataLst>
          </p:nvPr>
        </p:nvSpPr>
        <p:spPr>
          <a:xfrm>
            <a:off x="6881644" y="3546715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>
            <p:custDataLst>
              <p:tags r:id="rId13"/>
            </p:custDataLst>
          </p:nvPr>
        </p:nvSpPr>
        <p:spPr>
          <a:xfrm>
            <a:off x="6881644" y="4172190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>
            <p:custDataLst>
              <p:tags r:id="rId14"/>
            </p:custDataLst>
          </p:nvPr>
        </p:nvSpPr>
        <p:spPr>
          <a:xfrm>
            <a:off x="6881644" y="4731625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7394422" y="2386837"/>
            <a:ext cx="169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收藏学者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394422" y="2882663"/>
            <a:ext cx="169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收藏文献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7394421" y="3474165"/>
            <a:ext cx="22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管理员登录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7394421" y="4118370"/>
            <a:ext cx="22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管理员管理用户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7394420" y="4712572"/>
            <a:ext cx="22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管理员设置爬虫</a:t>
            </a:r>
          </a:p>
        </p:txBody>
      </p:sp>
      <p:sp>
        <p:nvSpPr>
          <p:cNvPr id="80" name="矩形 79"/>
          <p:cNvSpPr/>
          <p:nvPr/>
        </p:nvSpPr>
        <p:spPr>
          <a:xfrm>
            <a:off x="6881644" y="5317149"/>
            <a:ext cx="298450" cy="298450"/>
          </a:xfrm>
          <a:prstGeom prst="rect">
            <a:avLst/>
          </a:prstGeom>
          <a:solidFill>
            <a:srgbClr val="2C6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7394422" y="5262171"/>
            <a:ext cx="2076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管理员管理数据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9610387" y="5115146"/>
            <a:ext cx="2525395" cy="1568161"/>
            <a:chOff x="5573" y="3549"/>
            <a:chExt cx="7483" cy="4301"/>
          </a:xfrm>
        </p:grpSpPr>
        <p:grpSp>
          <p:nvGrpSpPr>
            <p:cNvPr id="91" name="组合 90"/>
            <p:cNvGrpSpPr/>
            <p:nvPr/>
          </p:nvGrpSpPr>
          <p:grpSpPr>
            <a:xfrm>
              <a:off x="5573" y="4902"/>
              <a:ext cx="2948" cy="2948"/>
              <a:chOff x="12613" y="4868"/>
              <a:chExt cx="3350" cy="3350"/>
            </a:xfrm>
          </p:grpSpPr>
          <p:pic>
            <p:nvPicPr>
              <p:cNvPr id="105" name="图片 104" descr="3640585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106" name="椭圆 105"/>
              <p:cNvSpPr/>
              <p:nvPr/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8174" y="3549"/>
              <a:ext cx="2249" cy="2249"/>
              <a:chOff x="12613" y="4868"/>
              <a:chExt cx="3350" cy="3350"/>
            </a:xfrm>
          </p:grpSpPr>
          <p:pic>
            <p:nvPicPr>
              <p:cNvPr id="103" name="图片 102" descr="3640585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104" name="椭圆 103"/>
              <p:cNvSpPr/>
              <p:nvPr/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9775" y="5808"/>
              <a:ext cx="1866" cy="1866"/>
              <a:chOff x="12611" y="4868"/>
              <a:chExt cx="3351" cy="3351"/>
            </a:xfrm>
          </p:grpSpPr>
          <p:pic>
            <p:nvPicPr>
              <p:cNvPr id="101" name="图片 100" descr="3640585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611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102" name="椭圆 101"/>
              <p:cNvSpPr/>
              <p:nvPr/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2C60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11756" y="5098"/>
              <a:ext cx="1300" cy="1300"/>
              <a:chOff x="12613" y="4868"/>
              <a:chExt cx="3350" cy="3350"/>
            </a:xfrm>
          </p:grpSpPr>
          <p:pic>
            <p:nvPicPr>
              <p:cNvPr id="99" name="图片 98" descr="3640585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613" y="4868"/>
                <a:ext cx="3351" cy="3351"/>
              </a:xfrm>
              <a:prstGeom prst="rect">
                <a:avLst/>
              </a:prstGeom>
            </p:spPr>
          </p:pic>
          <p:sp>
            <p:nvSpPr>
              <p:cNvPr id="100" name="椭圆 99"/>
              <p:cNvSpPr/>
              <p:nvPr/>
            </p:nvSpPr>
            <p:spPr>
              <a:xfrm>
                <a:off x="13192" y="5447"/>
                <a:ext cx="2193" cy="2193"/>
              </a:xfrm>
              <a:prstGeom prst="ellipse">
                <a:avLst/>
              </a:prstGeom>
              <a:solidFill>
                <a:srgbClr val="BBD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95" name="图片 94" descr="2154156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94" y="6108"/>
              <a:ext cx="507" cy="507"/>
            </a:xfrm>
            <a:prstGeom prst="rect">
              <a:avLst/>
            </a:prstGeom>
          </p:spPr>
        </p:pic>
        <p:pic>
          <p:nvPicPr>
            <p:cNvPr id="96" name="图片 95" descr="2154153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028" y="4403"/>
              <a:ext cx="543" cy="543"/>
            </a:xfrm>
            <a:prstGeom prst="rect">
              <a:avLst/>
            </a:prstGeom>
          </p:spPr>
        </p:pic>
        <p:pic>
          <p:nvPicPr>
            <p:cNvPr id="97" name="图片 96" descr="2154153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437" y="6468"/>
              <a:ext cx="545" cy="545"/>
            </a:xfrm>
            <a:prstGeom prst="rect">
              <a:avLst/>
            </a:prstGeom>
          </p:spPr>
        </p:pic>
        <p:pic>
          <p:nvPicPr>
            <p:cNvPr id="98" name="图片 97" descr="2154152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173" y="5515"/>
              <a:ext cx="466" cy="466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导航栏</a:t>
            </a:r>
          </a:p>
        </p:txBody>
      </p:sp>
      <p:sp>
        <p:nvSpPr>
          <p:cNvPr id="5" name="文本框"/>
          <p:cNvSpPr txBox="1"/>
          <p:nvPr>
            <p:custDataLst>
              <p:tags r:id="rId3"/>
            </p:custDataLst>
          </p:nvPr>
        </p:nvSpPr>
        <p:spPr>
          <a:xfrm>
            <a:off x="1128395" y="955040"/>
            <a:ext cx="9559290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l">
              <a:buNone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sidebar组件：点击对应的按钮可以跳转到相应的界面，点击展开可以显示详情，点击隐藏可以隐藏详情。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46200" y="2327275"/>
            <a:ext cx="3864610" cy="2479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rcRect t="6225" r="12876" b="24976"/>
          <a:stretch>
            <a:fillRect/>
          </a:stretch>
        </p:blipFill>
        <p:spPr>
          <a:xfrm>
            <a:off x="6461125" y="2327275"/>
            <a:ext cx="4486910" cy="24790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32915" y="2292350"/>
            <a:ext cx="8728710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2C608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感谢老师指导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332802" y="4904325"/>
            <a:ext cx="3526395" cy="33655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189779" y="4904325"/>
            <a:ext cx="3812439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张雲赫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刘骜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| </a:t>
            </a:r>
            <a:r>
              <a:rPr lang="zh-CN" altLang="en-US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文彦哲 </a:t>
            </a:r>
            <a:r>
              <a:rPr lang="en-US" altLang="zh-CN" sz="160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| </a:t>
            </a:r>
            <a:r>
              <a:rPr lang="zh-CN" altLang="en-US" sz="1600">
                <a:solidFill>
                  <a:srgbClr val="2C608B"/>
                </a:solidFill>
                <a:latin typeface="思源黑体 CN Normal" charset="-122"/>
                <a:ea typeface="思源黑体 CN Normal" charset="-122"/>
              </a:rPr>
              <a:t>杨致远</a:t>
            </a:r>
            <a:endParaRPr lang="zh-CN" altLang="en-US" sz="1600" dirty="0">
              <a:solidFill>
                <a:srgbClr val="2C608B"/>
              </a:solidFill>
              <a:latin typeface="思源黑体 CN Normal" charset="-122"/>
              <a:ea typeface="思源黑体 CN Normal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2"/>
            </p:custDataLst>
          </p:nvPr>
        </p:nvSpPr>
        <p:spPr>
          <a:xfrm>
            <a:off x="1203960" y="281305"/>
            <a:ext cx="3399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65835">
              <a:buFont typeface="Wingdings" panose="05000000000000000000" pitchFamily="2" charset="2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用户故事</a:t>
            </a:r>
            <a:r>
              <a:rPr lang="en-US" altLang="zh-CN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-</a:t>
            </a:r>
            <a:r>
              <a:rPr lang="zh-CN" altLang="en-US" sz="2800" kern="0" dirty="0">
                <a:solidFill>
                  <a:srgbClr val="2C608B"/>
                </a:solidFill>
                <a:latin typeface="思源黑体 CN Normal" charset="-122"/>
                <a:ea typeface="思源黑体 CN Normal" charset="-122"/>
                <a:cs typeface="方正清刻本悦宋简体" charset="-122"/>
                <a:sym typeface="微软雅黑" panose="020B0503020204020204" pitchFamily="34" charset="-122"/>
              </a:rPr>
              <a:t>关系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52" y="932672"/>
            <a:ext cx="7495696" cy="57526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WViNjY0ZGM2Y2ViYWJhMDZlMjY2OTUxNzdmY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3044</Words>
  <Application>Microsoft Office PowerPoint</Application>
  <PresentationFormat>宽屏</PresentationFormat>
  <Paragraphs>426</Paragraphs>
  <Slides>81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93" baseType="lpstr">
      <vt:lpstr>等线</vt:lpstr>
      <vt:lpstr>等线 Light</vt:lpstr>
      <vt:lpstr>华文中宋</vt:lpstr>
      <vt:lpstr>思源黑体 CN ExtraLight</vt:lpstr>
      <vt:lpstr>思源黑体 CN Normal</vt:lpstr>
      <vt:lpstr>思源黑体 CN Regular</vt:lpstr>
      <vt:lpstr>宋体</vt:lpstr>
      <vt:lpstr>微软雅黑</vt:lpstr>
      <vt:lpstr>Arial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雲赫</dc:creator>
  <cp:lastModifiedBy>张 雲赫</cp:lastModifiedBy>
  <cp:revision>98</cp:revision>
  <dcterms:created xsi:type="dcterms:W3CDTF">2023-09-15T03:58:00Z</dcterms:created>
  <dcterms:modified xsi:type="dcterms:W3CDTF">2023-11-21T03:36:26Z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46DE40A70C4F4085B72C996C933C798D_13</vt:lpwstr>
  </property>
  <property fmtid="{D5CDD505-2E9C-101B-9397-08002B2CF9AE}" pid="3" name="KSOProductBuildVer">
    <vt:lpwstr>2052-12.1.0.15712</vt:lpwstr>
  </property>
</Properties>
</file>